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7" r:id="rId4"/>
    <p:sldId id="259" r:id="rId5"/>
    <p:sldId id="265" r:id="rId6"/>
    <p:sldId id="266" r:id="rId7"/>
    <p:sldId id="260" r:id="rId8"/>
    <p:sldId id="267" r:id="rId9"/>
    <p:sldId id="284" r:id="rId11"/>
    <p:sldId id="285" r:id="rId12"/>
    <p:sldId id="286" r:id="rId13"/>
    <p:sldId id="268" r:id="rId14"/>
    <p:sldId id="269" r:id="rId15"/>
    <p:sldId id="296" r:id="rId16"/>
    <p:sldId id="261" r:id="rId17"/>
    <p:sldId id="270" r:id="rId18"/>
    <p:sldId id="271" r:id="rId19"/>
    <p:sldId id="272" r:id="rId20"/>
    <p:sldId id="287" r:id="rId21"/>
    <p:sldId id="288" r:id="rId22"/>
    <p:sldId id="289" r:id="rId23"/>
    <p:sldId id="262" r:id="rId24"/>
    <p:sldId id="274" r:id="rId25"/>
    <p:sldId id="321" r:id="rId26"/>
    <p:sldId id="322" r:id="rId27"/>
    <p:sldId id="297" r:id="rId28"/>
    <p:sldId id="323" r:id="rId29"/>
    <p:sldId id="298" r:id="rId30"/>
    <p:sldId id="276" r:id="rId31"/>
    <p:sldId id="303" r:id="rId32"/>
    <p:sldId id="332" r:id="rId33"/>
    <p:sldId id="277" r:id="rId34"/>
    <p:sldId id="306" r:id="rId35"/>
    <p:sldId id="304" r:id="rId36"/>
    <p:sldId id="318" r:id="rId37"/>
    <p:sldId id="325" r:id="rId38"/>
    <p:sldId id="326" r:id="rId39"/>
    <p:sldId id="305" r:id="rId40"/>
    <p:sldId id="328" r:id="rId41"/>
    <p:sldId id="329" r:id="rId42"/>
    <p:sldId id="263" r:id="rId43"/>
    <p:sldId id="279" r:id="rId44"/>
    <p:sldId id="291" r:id="rId45"/>
    <p:sldId id="333" r:id="rId46"/>
    <p:sldId id="335" r:id="rId47"/>
    <p:sldId id="334" r:id="rId48"/>
    <p:sldId id="340" r:id="rId49"/>
    <p:sldId id="282" r:id="rId50"/>
    <p:sldId id="341" r:id="rId51"/>
    <p:sldId id="338" r:id="rId52"/>
    <p:sldId id="264" r:id="rId53"/>
    <p:sldId id="294" r:id="rId54"/>
    <p:sldId id="295" r:id="rId55"/>
    <p:sldId id="319" r:id="rId56"/>
    <p:sldId id="339" r:id="rId57"/>
    <p:sldId id="275" r:id="rId58"/>
    <p:sldId id="324" r:id="rId59"/>
    <p:sldId id="330" r:id="rId60"/>
    <p:sldId id="278" r:id="rId61"/>
    <p:sldId id="310" r:id="rId62"/>
    <p:sldId id="331" r:id="rId63"/>
    <p:sldId id="290" r:id="rId64"/>
    <p:sldId id="292" r:id="rId65"/>
    <p:sldId id="293" r:id="rId66"/>
    <p:sldId id="281" r:id="rId67"/>
    <p:sldId id="314" r:id="rId68"/>
    <p:sldId id="315" r:id="rId69"/>
    <p:sldId id="283" r:id="rId70"/>
    <p:sldId id="316" r:id="rId71"/>
    <p:sldId id="317" r:id="rId72"/>
    <p:sldId id="273" r:id="rId73"/>
    <p:sldId id="299" r:id="rId74"/>
    <p:sldId id="307" r:id="rId75"/>
    <p:sldId id="308" r:id="rId76"/>
    <p:sldId id="309" r:id="rId77"/>
    <p:sldId id="300" r:id="rId78"/>
    <p:sldId id="301" r:id="rId79"/>
    <p:sldId id="302" r:id="rId80"/>
  </p:sldIdLst>
  <p:sldSz cx="1219263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B86"/>
    <a:srgbClr val="C856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56" autoAdjust="0"/>
    <p:restoredTop sz="75679" autoAdjust="0"/>
  </p:normalViewPr>
  <p:slideViewPr>
    <p:cSldViewPr snapToGrid="0">
      <p:cViewPr varScale="1">
        <p:scale>
          <a:sx n="66" d="100"/>
          <a:sy n="66" d="100"/>
        </p:scale>
        <p:origin x="153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33D25-F057-4F4B-AD37-4377B1E7BF4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530" y="1143000"/>
            <a:ext cx="54869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D3C1-49AB-430B-8061-D25A4B8D5C8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先行研究の共感覚者色聴テストを利用します。そのデータは、</a:t>
            </a:r>
            <a:r>
              <a:rPr lang="en-US" altLang="ja-JP" dirty="0"/>
              <a:t>30</a:t>
            </a:r>
            <a:r>
              <a:rPr lang="ja-JP" altLang="en-US" dirty="0"/>
              <a:t>人ぐらいの共感覚者が調を聞いて選ぶ色です。</a:t>
            </a:r>
            <a:endParaRPr lang="en-US" altLang="ja-JP" dirty="0"/>
          </a:p>
          <a:p>
            <a:r>
              <a:rPr lang="ja-JP" altLang="en-US" dirty="0"/>
              <a:t>複数の色データを</a:t>
            </a:r>
            <a:r>
              <a:rPr lang="en-US" altLang="ja-JP" dirty="0"/>
              <a:t>CIEDE</a:t>
            </a:r>
            <a:r>
              <a:rPr lang="ja-JP" altLang="en-US" dirty="0"/>
              <a:t>手法で</a:t>
            </a:r>
            <a:r>
              <a:rPr lang="en-US" altLang="ja-JP" dirty="0"/>
              <a:t>Munsell Color Chips</a:t>
            </a:r>
            <a:r>
              <a:rPr lang="ja-JP" altLang="en-US" dirty="0"/>
              <a:t>に一番色近い穴を見つけて入れて、図のように</a:t>
            </a:r>
            <a:r>
              <a:rPr lang="en-US" altLang="ja-JP" dirty="0"/>
              <a:t>Munsell Color Chips</a:t>
            </a:r>
            <a:r>
              <a:rPr lang="ja-JP" altLang="en-US" dirty="0"/>
              <a:t>での色分布を取得できます。</a:t>
            </a:r>
            <a:endParaRPr lang="en-US" altLang="ja-JP" dirty="0"/>
          </a:p>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図のように、商品の色も同じ手段で</a:t>
            </a:r>
            <a:r>
              <a:rPr lang="en-US" altLang="ja-JP" dirty="0"/>
              <a:t>Munsell Color Chips</a:t>
            </a:r>
            <a:r>
              <a:rPr lang="ja-JP" altLang="en-US" dirty="0"/>
              <a:t>上の色分布を取得する</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ここで商品の色分布と各調性格の色分布を</a:t>
            </a:r>
            <a:r>
              <a:rPr lang="en-US" altLang="ja-JP" dirty="0"/>
              <a:t>EMD</a:t>
            </a:r>
            <a:r>
              <a:rPr lang="ja-JP" altLang="en-US" dirty="0"/>
              <a:t>距離計算して、例えば商品と</a:t>
            </a:r>
            <a:r>
              <a:rPr lang="en-US" altLang="ja-JP" dirty="0"/>
              <a:t>CM</a:t>
            </a:r>
            <a:r>
              <a:rPr lang="ja-JP" altLang="en-US" dirty="0"/>
              <a:t>調色の距離が一番近くて、その商品も</a:t>
            </a:r>
            <a:r>
              <a:rPr lang="en-US" altLang="ja-JP" dirty="0"/>
              <a:t>CM</a:t>
            </a:r>
            <a:r>
              <a:rPr lang="ja-JP" altLang="en-US" dirty="0"/>
              <a:t>調性格を持つと推定します。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コンテンツベースは商品のキーワードをベースにした協調フィルタリングですから、まず</a:t>
            </a:r>
            <a:r>
              <a:rPr lang="en-US" altLang="ja-JP" dirty="0"/>
              <a:t>IROYA</a:t>
            </a:r>
            <a:r>
              <a:rPr lang="ja-JP" altLang="en-US" dirty="0"/>
              <a:t>サイトから商品のキーワードを自動的にダウンロードします。</a:t>
            </a:r>
            <a:endParaRPr lang="en-US" altLang="ja-JP" dirty="0"/>
          </a:p>
          <a:p>
            <a:r>
              <a:rPr lang="ja-JP" altLang="en-US" dirty="0"/>
              <a:t>ちなみに今回利用したコンテンツベースオープンソースは英語しか対応しないので、キーワード内容を</a:t>
            </a:r>
            <a:r>
              <a:rPr lang="en-US" altLang="ja-JP" dirty="0" err="1"/>
              <a:t>GoogleTransAPI</a:t>
            </a:r>
            <a:r>
              <a:rPr lang="ja-JP" altLang="en-US" dirty="0"/>
              <a:t>で英語に通訳します。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TF-IFD</a:t>
            </a:r>
            <a:r>
              <a:rPr lang="ja-JP" altLang="en-US" dirty="0"/>
              <a:t>のオープンソースを導入して、商品キーワード内容をトレニンーグしてから、閲覧商品と類似度高い商品を見つけます。</a:t>
            </a:r>
            <a:endParaRPr lang="en-US" altLang="ja-JP" dirty="0"/>
          </a:p>
          <a:p>
            <a:r>
              <a:rPr lang="ja-JP" altLang="en-US" dirty="0"/>
              <a:t>図のように、青い服のキーワードに</a:t>
            </a:r>
            <a:r>
              <a:rPr lang="en-US" altLang="ja-JP" dirty="0"/>
              <a:t>BLUE</a:t>
            </a:r>
            <a:r>
              <a:rPr lang="ja-JP" altLang="en-US" dirty="0"/>
              <a:t>単語があるから、その単語を持つほかの商品をレコメンドします。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求めた類似度高い商品を最後にサイト側で表示できる</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次はカラーベースの実装。</a:t>
            </a:r>
            <a:endParaRPr lang="en-US" altLang="ja-JP" dirty="0"/>
          </a:p>
          <a:p>
            <a:r>
              <a:rPr lang="ja-JP" altLang="en-US" dirty="0"/>
              <a:t>色の分析と計算が必要から、いろいろオープンソースとライブラリを必須です。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それからはデータの準備です。</a:t>
            </a:r>
            <a:r>
              <a:rPr lang="en-US" altLang="ja-JP" dirty="0"/>
              <a:t>IROYA</a:t>
            </a:r>
            <a:r>
              <a:rPr lang="ja-JP" altLang="en-US" dirty="0"/>
              <a:t>サイトから商品の画像をダウンロードします。</a:t>
            </a:r>
            <a:endParaRPr lang="en-US" altLang="ja-JP" dirty="0"/>
          </a:p>
          <a:p>
            <a:r>
              <a:rPr lang="ja-JP" altLang="en-US" dirty="0"/>
              <a:t>今回のプロジェクトで、まずはシャツのみを対応します。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ユーザーがまだ見てない映画に対して好きかどうかを推測します。</a:t>
            </a:r>
            <a:endParaRPr lang="en-US" altLang="ja-JP" dirty="0"/>
          </a:p>
          <a:p>
            <a:r>
              <a:rPr lang="ja-JP" altLang="en-US" dirty="0"/>
              <a:t>方法は、数値計算で誤差小さいマトリックスを求めて、それから逆に</a:t>
            </a:r>
            <a:r>
              <a:rPr lang="en-US" altLang="ja-JP" dirty="0"/>
              <a:t>M</a:t>
            </a:r>
            <a:r>
              <a:rPr lang="ja-JP" altLang="en-US" dirty="0"/>
              <a:t>の空白データを予測します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“The Earth Mover's Distance”, </a:t>
            </a:r>
            <a:r>
              <a:rPr lang="en-US" altLang="zh-CN" sz="1200" b="0" i="0" kern="1200" dirty="0">
                <a:solidFill>
                  <a:schemeClr val="tx1"/>
                </a:solidFill>
                <a:effectLst/>
                <a:latin typeface="+mn-lt"/>
                <a:ea typeface="+mn-ea"/>
                <a:cs typeface="+mn-cs"/>
              </a:rPr>
              <a:t>a method to evaluate dissimilarity between two multi-dimensional distributions in some feature space .</a:t>
            </a:r>
            <a:r>
              <a:rPr lang="en-US" altLang="zh-CN" dirty="0"/>
              <a:t> http://homepages.inf.ed.ac.uk/rbf/CVonline/LOCAL_COPIES/RUBNER/emd.htm</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ユーザーベース手法を利用するとき、ユーザーの閲覧・購入履歴データが不可欠です。</a:t>
            </a:r>
            <a:endParaRPr lang="en-US" altLang="ja-JP" dirty="0"/>
          </a:p>
          <a:p>
            <a:r>
              <a:rPr lang="ja-JP" altLang="en-US" dirty="0"/>
              <a:t>右図のように、ユーザー</a:t>
            </a:r>
            <a:r>
              <a:rPr lang="en-US" altLang="ja-JP" dirty="0"/>
              <a:t>ABCD</a:t>
            </a:r>
            <a:r>
              <a:rPr lang="ja-JP" altLang="en-US" dirty="0"/>
              <a:t>の閲覧データを準備します。</a:t>
            </a:r>
            <a:endParaRPr lang="en-US" altLang="ja-JP" dirty="0"/>
          </a:p>
          <a:p>
            <a:r>
              <a:rPr lang="ja-JP" altLang="en-US" dirty="0"/>
              <a:t>それから</a:t>
            </a:r>
            <a:r>
              <a:rPr lang="en-US" altLang="ja-JP" dirty="0"/>
              <a:t>Crab</a:t>
            </a:r>
            <a:r>
              <a:rPr lang="ja-JP" altLang="en-US" dirty="0"/>
              <a:t>というオープンソースを利用します、</a:t>
            </a:r>
            <a:r>
              <a:rPr lang="en-US" altLang="ja-JP" dirty="0"/>
              <a:t>Crab</a:t>
            </a:r>
            <a:r>
              <a:rPr lang="ja-JP" altLang="en-US" dirty="0"/>
              <a:t>は類似度評価のアルゴリズムを提供して、ユーザーの類似度を計算できます。</a:t>
            </a:r>
            <a:endParaRPr lang="en-US" altLang="ja-JP" dirty="0"/>
          </a:p>
          <a:p>
            <a:r>
              <a:rPr lang="ja-JP" altLang="en-US" dirty="0"/>
              <a:t>ここで</a:t>
            </a:r>
            <a:r>
              <a:rPr lang="en-US" altLang="ja-JP" dirty="0"/>
              <a:t>Cosine</a:t>
            </a:r>
            <a:r>
              <a:rPr lang="ja-JP" altLang="en-US" dirty="0"/>
              <a:t>距離を採用します。</a:t>
            </a:r>
            <a:endParaRPr lang="en-US" altLang="ja-JP" dirty="0"/>
          </a:p>
          <a:p>
            <a:r>
              <a:rPr lang="ja-JP" altLang="en-US" dirty="0"/>
              <a:t>最後に類似度高いユーザを見つけて、商品をレコメンドします。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可視層、隠れ層より構成します、次元削減。</a:t>
            </a:r>
            <a:endParaRPr lang="en-US" altLang="ja-JP" dirty="0"/>
          </a:p>
          <a:p>
            <a:r>
              <a:rPr lang="ja-JP" altLang="en-US" dirty="0"/>
              <a:t>映画を例にして、複数のユーザーの評価データを用いてトレニンーグして、隠れ層が各映画の属性を把握できます。</a:t>
            </a:r>
            <a:endParaRPr lang="en-US" altLang="ja-JP" dirty="0"/>
          </a:p>
          <a:p>
            <a:r>
              <a:rPr lang="ja-JP" altLang="en-US" dirty="0"/>
              <a:t>それから例えばハリーポッターを見たユーザーに、同じ</a:t>
            </a:r>
            <a:r>
              <a:rPr lang="en-US" altLang="ja-JP" dirty="0"/>
              <a:t>SF</a:t>
            </a:r>
            <a:r>
              <a:rPr lang="ja-JP" altLang="en-US" dirty="0"/>
              <a:t>系の映画アバターとかスターウォーズをおすすめ</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dirty="0"/>
          </a:p>
          <a:p>
            <a:r>
              <a:rPr lang="ja-JP" altLang="en-US" dirty="0"/>
              <a:t>先行研究の内容を説明します。</a:t>
            </a:r>
            <a:endParaRPr lang="en-US" altLang="ja-JP" dirty="0"/>
          </a:p>
          <a:p>
            <a:r>
              <a:rPr lang="ja-JP" altLang="en-US" dirty="0"/>
              <a:t>クロスモダリティは</a:t>
            </a:r>
            <a:r>
              <a:rPr lang="en-US" altLang="ja-JP" dirty="0"/>
              <a:t>2</a:t>
            </a:r>
            <a:r>
              <a:rPr lang="ja-JP" altLang="en-US" dirty="0"/>
              <a:t>つ、、例えば風鈴の音を聞いてまるで気温も下がったように感じられます。</a:t>
            </a:r>
            <a:endParaRPr lang="en-US" altLang="ja-JP" dirty="0"/>
          </a:p>
          <a:p>
            <a:r>
              <a:rPr lang="ja-JP" altLang="en-US" dirty="0"/>
              <a:t>共感覚とは、</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調性格と色調共感覚も共感覚の一種類、調性格各調が人に与える感情が違います。</a:t>
            </a:r>
            <a:endParaRPr lang="en-US" altLang="ja-JP" dirty="0"/>
          </a:p>
          <a:p>
            <a:r>
              <a:rPr lang="ja-JP" altLang="en-US" dirty="0"/>
              <a:t>色調共感覚は、音を聞いて</a:t>
            </a:r>
            <a:endParaRPr lang="en-US" altLang="ja-JP" dirty="0"/>
          </a:p>
          <a:p>
            <a:endParaRPr lang="en-US" altLang="ja-JP" dirty="0"/>
          </a:p>
          <a:p>
            <a:r>
              <a:rPr lang="ja-JP" altLang="en-US" dirty="0"/>
              <a:t>先行研究で、同じ調性格色を持つ商品に対してユーザーの購買意欲が高かったという結論が出ました。</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Cosine</a:t>
            </a:r>
            <a:r>
              <a:rPr lang="ja-JP" altLang="en-US" dirty="0"/>
              <a:t>はユーザーのデータをベクトルとして</a:t>
            </a:r>
            <a:r>
              <a:rPr lang="en-US" altLang="ja-JP" dirty="0"/>
              <a:t>cos</a:t>
            </a:r>
            <a:r>
              <a:rPr lang="ja-JP" altLang="en-US" dirty="0"/>
              <a:t>距離を計算することより類似度を推定します</a:t>
            </a:r>
            <a:endParaRPr lang="en-US" altLang="ja-JP" dirty="0"/>
          </a:p>
          <a:p>
            <a:r>
              <a:rPr lang="ja-JP" altLang="en-US" dirty="0"/>
              <a:t>類似度高いユーザーを見つけたら、例えば</a:t>
            </a:r>
            <a:r>
              <a:rPr lang="en-US" altLang="ja-JP" dirty="0"/>
              <a:t>A</a:t>
            </a:r>
            <a:r>
              <a:rPr lang="ja-JP" altLang="en-US" dirty="0"/>
              <a:t>と</a:t>
            </a:r>
            <a:r>
              <a:rPr lang="en-US" altLang="ja-JP" dirty="0"/>
              <a:t>B</a:t>
            </a:r>
            <a:r>
              <a:rPr lang="ja-JP" altLang="en-US" dirty="0"/>
              <a:t>は近い、</a:t>
            </a:r>
            <a:r>
              <a:rPr lang="en-US" altLang="ja-JP" dirty="0"/>
              <a:t>A</a:t>
            </a:r>
            <a:r>
              <a:rPr lang="ja-JP" altLang="en-US" dirty="0"/>
              <a:t>が購入した</a:t>
            </a:r>
            <a:r>
              <a:rPr lang="en-US" altLang="ja-JP" dirty="0"/>
              <a:t>Item1</a:t>
            </a:r>
            <a:r>
              <a:rPr lang="ja-JP" altLang="en-US" dirty="0"/>
              <a:t>を</a:t>
            </a:r>
            <a:r>
              <a:rPr lang="en-US" altLang="ja-JP" dirty="0"/>
              <a:t>B</a:t>
            </a:r>
            <a:r>
              <a:rPr lang="ja-JP" altLang="en-US" dirty="0"/>
              <a:t>に推薦します、</a:t>
            </a:r>
            <a:r>
              <a:rPr lang="en-US" altLang="ja-JP" dirty="0"/>
              <a:t>B</a:t>
            </a:r>
            <a:r>
              <a:rPr lang="ja-JP" altLang="en-US" dirty="0"/>
              <a:t>が購入した</a:t>
            </a:r>
            <a:r>
              <a:rPr lang="en-US" altLang="ja-JP" dirty="0"/>
              <a:t>Item</a:t>
            </a:r>
            <a:r>
              <a:rPr lang="ja-JP" altLang="en-US" dirty="0"/>
              <a:t>２も</a:t>
            </a:r>
            <a:r>
              <a:rPr lang="en-US" altLang="ja-JP" dirty="0"/>
              <a:t>A</a:t>
            </a:r>
            <a:r>
              <a:rPr lang="ja-JP" altLang="en-US" dirty="0"/>
              <a:t>に推薦します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dirty="0"/>
          </a:p>
          <a:p>
            <a:r>
              <a:rPr lang="ja-JP" altLang="en-US" dirty="0"/>
              <a:t>コンテンツベースは類似度高い商品を見つけて、推薦する手法です。</a:t>
            </a:r>
            <a:endParaRPr lang="en-US" altLang="ja-JP" dirty="0"/>
          </a:p>
          <a:p>
            <a:r>
              <a:rPr lang="ja-JP" altLang="en-US" dirty="0"/>
              <a:t>右は商品ページの詳細内容です、これらの商品キーワード内容を用いて、</a:t>
            </a:r>
            <a:r>
              <a:rPr lang="en-US" altLang="ja-JP" dirty="0"/>
              <a:t>TF-IFD</a:t>
            </a:r>
            <a:r>
              <a:rPr lang="ja-JP" altLang="en-US" dirty="0"/>
              <a:t>で類似度を判定する。</a:t>
            </a:r>
            <a:endParaRPr lang="en-US" altLang="ja-JP" dirty="0"/>
          </a:p>
          <a:p>
            <a:r>
              <a:rPr lang="en-US" altLang="ja-JP" dirty="0"/>
              <a:t>TF-IFD</a:t>
            </a:r>
            <a:r>
              <a:rPr lang="ja-JP" altLang="en-US" dirty="0"/>
              <a:t>は</a:t>
            </a:r>
            <a:r>
              <a:rPr lang="en-US" altLang="ja-JP" dirty="0"/>
              <a:t>TF</a:t>
            </a:r>
            <a:r>
              <a:rPr lang="ja-JP" altLang="en-US" dirty="0"/>
              <a:t>と</a:t>
            </a:r>
            <a:r>
              <a:rPr lang="en-US" altLang="ja-JP" dirty="0"/>
              <a:t>IDF</a:t>
            </a:r>
            <a:r>
              <a:rPr lang="ja-JP" altLang="en-US" dirty="0"/>
              <a:t>二つ部分に分けます、情報検査分野でよく使われてます。</a:t>
            </a:r>
            <a:endParaRPr lang="en-US" altLang="ja-JP" dirty="0"/>
          </a:p>
          <a:p>
            <a:r>
              <a:rPr lang="en-US" altLang="ja-JP" dirty="0"/>
              <a:t>TF</a:t>
            </a:r>
            <a:r>
              <a:rPr lang="ja-JP" altLang="en-US" dirty="0"/>
              <a:t>は目標単語が文章に現れた程度です、例えば癌、遺伝子が出現した文章はたぶん医療文章です。</a:t>
            </a:r>
            <a:endParaRPr lang="en-US" altLang="ja-JP" dirty="0"/>
          </a:p>
          <a:p>
            <a:r>
              <a:rPr lang="ja-JP" altLang="en-US" dirty="0"/>
              <a:t>でも「です　ます」などの単語はどの文章にも表れますので、</a:t>
            </a:r>
            <a:r>
              <a:rPr lang="en-US" altLang="ja-JP" dirty="0"/>
              <a:t>IDF</a:t>
            </a:r>
            <a:r>
              <a:rPr lang="ja-JP" altLang="en-US" dirty="0"/>
              <a:t>でこのような普通単語の重要度を下げます</a:t>
            </a:r>
            <a:endParaRPr lang="en-US" altLang="ja-JP" dirty="0"/>
          </a:p>
          <a:p>
            <a:r>
              <a:rPr lang="en-US" altLang="ja-JP" dirty="0"/>
              <a:t>TF</a:t>
            </a:r>
            <a:r>
              <a:rPr lang="ja-JP" altLang="en-US" dirty="0"/>
              <a:t>と</a:t>
            </a:r>
            <a:r>
              <a:rPr lang="en-US" altLang="ja-JP" dirty="0"/>
              <a:t>IDF</a:t>
            </a:r>
            <a:r>
              <a:rPr lang="ja-JP" altLang="en-US" dirty="0"/>
              <a:t>をかけて、その文章しか現れない単語、すなわちキーワードを見つけられます。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カラーシステムの一種類、各座標には色を対応しています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3175" y="6400800"/>
            <a:ext cx="121900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900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388" y="758952"/>
            <a:ext cx="1005939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159" y="4455620"/>
            <a:ext cx="1005939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fld>
            <a:endParaRPr lang="zh-CN" altLang="en-US"/>
          </a:p>
        </p:txBody>
      </p:sp>
      <p:cxnSp>
        <p:nvCxnSpPr>
          <p:cNvPr id="9" name="Straight Connector 8"/>
          <p:cNvCxnSpPr/>
          <p:nvPr/>
        </p:nvCxnSpPr>
        <p:spPr>
          <a:xfrm>
            <a:off x="1207777" y="4343400"/>
            <a:ext cx="987649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lIns="45720" tIns="0" rIns="45720" bIns="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900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900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5759" y="414778"/>
            <a:ext cx="2629159"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83" y="414778"/>
            <a:ext cx="7735062" cy="5757422"/>
          </a:xfrm>
        </p:spPr>
        <p:txBody>
          <a:bodyPr vert="eaVert" lIns="45720" tIns="0" rIns="45720" bIns="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900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900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388" y="758952"/>
            <a:ext cx="1005939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097388" y="4453128"/>
            <a:ext cx="1005939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fld>
            <a:endParaRPr lang="zh-CN" altLang="en-US"/>
          </a:p>
        </p:txBody>
      </p:sp>
      <p:cxnSp>
        <p:nvCxnSpPr>
          <p:cNvPr id="9" name="Straight Connector 8"/>
          <p:cNvCxnSpPr/>
          <p:nvPr/>
        </p:nvCxnSpPr>
        <p:spPr>
          <a:xfrm>
            <a:off x="1207777" y="4343400"/>
            <a:ext cx="987649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388" y="286603"/>
            <a:ext cx="10059390" cy="1450757"/>
          </a:xfr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097387" y="1845734"/>
            <a:ext cx="4938246" cy="402336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218532" y="1845735"/>
            <a:ext cx="4938246" cy="402336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388" y="286603"/>
            <a:ext cx="10059390" cy="1450757"/>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097388" y="1846052"/>
            <a:ext cx="4938246"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1097388" y="2582334"/>
            <a:ext cx="4938246" cy="3378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218532" y="1846052"/>
            <a:ext cx="4938246"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218532" y="2582334"/>
            <a:ext cx="4938246" cy="3378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Rectangle 4"/>
          <p:cNvSpPr/>
          <p:nvPr/>
        </p:nvSpPr>
        <p:spPr>
          <a:xfrm>
            <a:off x="3175" y="6400800"/>
            <a:ext cx="121900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900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16" y="0"/>
            <a:ext cx="405119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469" y="0"/>
            <a:ext cx="640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45" y="594359"/>
            <a:ext cx="3200715"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801073" y="731520"/>
            <a:ext cx="6492879" cy="52578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457245" y="2926080"/>
            <a:ext cx="3200715"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a:xfrm>
            <a:off x="465558" y="6459785"/>
            <a:ext cx="2618768" cy="365125"/>
          </a:xfrm>
        </p:spPr>
        <p:txBody>
          <a:bodyPr/>
          <a:lstStyle>
            <a:lvl1pPr algn="l">
              <a:defRPr/>
            </a:lvl1pPr>
          </a:lstStyle>
          <a:p>
            <a:fld id="{1BD3EDA8-86F1-4F26-A7D3-6BC8B6224ADF}" type="datetimeFigureOut">
              <a:rPr lang="zh-CN" altLang="en-US" smtClean="0"/>
            </a:fld>
            <a:endParaRPr lang="zh-CN" altLang="en-US"/>
          </a:p>
        </p:txBody>
      </p:sp>
      <p:sp>
        <p:nvSpPr>
          <p:cNvPr id="6" name="Footer Placeholder 5"/>
          <p:cNvSpPr>
            <a:spLocks noGrp="1"/>
          </p:cNvSpPr>
          <p:nvPr>
            <p:ph type="ftr" sz="quarter" idx="11"/>
          </p:nvPr>
        </p:nvSpPr>
        <p:spPr>
          <a:xfrm>
            <a:off x="4801073" y="6459785"/>
            <a:ext cx="4648658"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6313CF-3869-4244-B0CE-95FF89C6777E}" type="slidenum">
              <a:rPr lang="zh-CN" altLang="en-US" smtClean="0"/>
            </a:fld>
            <a:endParaRPr lang="zh-CN" alt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p:cNvSpPr/>
          <p:nvPr/>
        </p:nvSpPr>
        <p:spPr>
          <a:xfrm>
            <a:off x="0" y="4953000"/>
            <a:ext cx="121900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900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388" y="5074920"/>
            <a:ext cx="10114260"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3186"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097388" y="5907023"/>
            <a:ext cx="101142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32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3202"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388" y="286603"/>
            <a:ext cx="1005939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388" y="1845734"/>
            <a:ext cx="10059390" cy="4023360"/>
          </a:xfrm>
          <a:prstGeom prst="rect">
            <a:avLst/>
          </a:prstGeom>
        </p:spPr>
        <p:txBody>
          <a:bodyPr vert="horz" lIns="0" tIns="45720" rIns="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1097388" y="6459785"/>
            <a:ext cx="2472514" cy="365125"/>
          </a:xfrm>
          <a:prstGeom prst="rect">
            <a:avLst/>
          </a:prstGeom>
        </p:spPr>
        <p:txBody>
          <a:bodyPr vert="horz" lIns="91440" tIns="45720" rIns="91440" bIns="45720" rtlCol="0" anchor="ctr"/>
          <a:lstStyle>
            <a:lvl1pPr algn="l">
              <a:defRPr sz="900">
                <a:solidFill>
                  <a:srgbClr val="FFFFFF"/>
                </a:solidFill>
              </a:defRPr>
            </a:lvl1p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3"/>
          </p:nvPr>
        </p:nvSpPr>
        <p:spPr>
          <a:xfrm>
            <a:off x="3686548" y="6459785"/>
            <a:ext cx="4823279"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1433" y="6459785"/>
            <a:ext cx="1312154" cy="365125"/>
          </a:xfrm>
          <a:prstGeom prst="rect">
            <a:avLst/>
          </a:prstGeom>
        </p:spPr>
        <p:txBody>
          <a:bodyPr vert="horz" lIns="91440" tIns="45720" rIns="91440" bIns="45720" rtlCol="0" anchor="ctr"/>
          <a:lstStyle>
            <a:lvl1pPr algn="r">
              <a:defRPr sz="1050">
                <a:solidFill>
                  <a:srgbClr val="FFFFFF"/>
                </a:solidFill>
              </a:defRPr>
            </a:lvl1pPr>
          </a:lstStyle>
          <a:p>
            <a:fld id="{9F6313CF-3869-4244-B0CE-95FF89C6777E}" type="slidenum">
              <a:rPr lang="zh-CN" altLang="en-US" smtClean="0"/>
            </a:fld>
            <a:endParaRPr lang="zh-CN" altLang="en-US"/>
          </a:p>
        </p:txBody>
      </p:sp>
      <p:cxnSp>
        <p:nvCxnSpPr>
          <p:cNvPr id="10" name="Straight Connector 9"/>
          <p:cNvCxnSpPr/>
          <p:nvPr/>
        </p:nvCxnSpPr>
        <p:spPr>
          <a:xfrm>
            <a:off x="1193650" y="1737845"/>
            <a:ext cx="996794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1.png"/><Relationship Id="rId3"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55.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jpeg"/><Relationship Id="rId1" Type="http://schemas.openxmlformats.org/officeDocument/2006/relationships/image" Target="../media/image55.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jpeg"/><Relationship Id="rId1" Type="http://schemas.openxmlformats.org/officeDocument/2006/relationships/image" Target="../media/image55.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57.jpeg"/><Relationship Id="rId1" Type="http://schemas.openxmlformats.org/officeDocument/2006/relationships/image" Target="../media/image55.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4.jpeg"/><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71.jpeg"/></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4.jpeg"/><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71.jpe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74.jpeg"/><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7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23.png"/><Relationship Id="rId1"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65865" y="1263536"/>
            <a:ext cx="10906299" cy="2831946"/>
          </a:xfrm>
        </p:spPr>
        <p:txBody>
          <a:bodyPr>
            <a:noAutofit/>
          </a:bodyPr>
          <a:lstStyle/>
          <a:p>
            <a:pPr algn="ctr"/>
            <a:r>
              <a:rPr lang="ja-JP" altLang="zh-CN" sz="4800" dirty="0"/>
              <a:t>クロスモダリティを用いた</a:t>
            </a:r>
            <a:br>
              <a:rPr lang="en-US" altLang="ja-JP" sz="4800" dirty="0"/>
            </a:br>
            <a:r>
              <a:rPr lang="ja-JP" altLang="zh-CN" sz="4800" dirty="0"/>
              <a:t>カラーベースレコメンダーシステムの開発</a:t>
            </a:r>
            <a:br>
              <a:rPr lang="zh-CN" altLang="zh-CN" sz="4800" dirty="0"/>
            </a:br>
            <a:r>
              <a:rPr lang="ja-JP" altLang="zh-CN" sz="4800" dirty="0"/>
              <a:t>―レコメンダ―エンジンの設計と実装―</a:t>
            </a:r>
            <a:endParaRPr lang="zh-CN" altLang="en-US" sz="4800" dirty="0"/>
          </a:p>
        </p:txBody>
      </p:sp>
      <p:sp>
        <p:nvSpPr>
          <p:cNvPr id="3" name="副标题 2"/>
          <p:cNvSpPr>
            <a:spLocks noGrp="1"/>
          </p:cNvSpPr>
          <p:nvPr>
            <p:ph type="subTitle" idx="1"/>
          </p:nvPr>
        </p:nvSpPr>
        <p:spPr>
          <a:xfrm>
            <a:off x="1097880" y="4378347"/>
            <a:ext cx="10058400" cy="1339872"/>
          </a:xfrm>
        </p:spPr>
        <p:txBody>
          <a:bodyPr>
            <a:noAutofit/>
          </a:bodyPr>
          <a:lstStyle/>
          <a:p>
            <a:pPr algn="r"/>
            <a:r>
              <a:rPr lang="ja-JP" altLang="en-US" sz="2800" dirty="0"/>
              <a:t>システム情報工学研究科　コンピュータサイエンス専攻</a:t>
            </a:r>
            <a:r>
              <a:rPr lang="en-US" altLang="ja-JP" sz="2800" dirty="0"/>
              <a:t>2</a:t>
            </a:r>
            <a:r>
              <a:rPr lang="ja-JP" altLang="en-US" sz="2800" dirty="0"/>
              <a:t>年</a:t>
            </a:r>
            <a:endParaRPr lang="en-US" altLang="ja-JP" sz="2800" dirty="0"/>
          </a:p>
          <a:p>
            <a:pPr algn="r"/>
            <a:r>
              <a:rPr lang="en-US" altLang="ja-JP" sz="2800" dirty="0"/>
              <a:t>201620715</a:t>
            </a:r>
            <a:r>
              <a:rPr lang="ja-JP" altLang="en-US" sz="2800" dirty="0"/>
              <a:t>　</a:t>
            </a:r>
            <a:r>
              <a:rPr lang="en-US" altLang="ja-JP" sz="2800" dirty="0"/>
              <a:t>DU</a:t>
            </a:r>
            <a:r>
              <a:rPr lang="ja-JP" altLang="en-US" sz="2800" dirty="0"/>
              <a:t> </a:t>
            </a:r>
            <a:r>
              <a:rPr lang="en-US" altLang="ja-JP" sz="2800" dirty="0"/>
              <a:t>YAN</a:t>
            </a:r>
            <a:endParaRPr lang="en-US" altLang="ja-JP" sz="2800" dirty="0"/>
          </a:p>
          <a:p>
            <a:pPr algn="r"/>
            <a:r>
              <a:rPr lang="ja-JP" altLang="en-US" sz="2800" dirty="0"/>
              <a:t>指導教官　蔡東生</a:t>
            </a:r>
            <a:endParaRPr lang="zh-CN" altLang="en-US" sz="2800"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3051"/>
    </mc:Choice>
    <mc:Fallback>
      <p:transition spd="slow" advTm="130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Restricted </a:t>
            </a:r>
            <a:r>
              <a:rPr lang="en-US" altLang="ja-JP" dirty="0" err="1"/>
              <a:t>Boltzman</a:t>
            </a:r>
            <a:r>
              <a:rPr lang="en-US" altLang="ja-JP" dirty="0"/>
              <a:t> Machines</a:t>
            </a:r>
            <a:endParaRPr lang="zh-CN" altLang="en-US" dirty="0"/>
          </a:p>
        </p:txBody>
      </p:sp>
      <p:pic>
        <p:nvPicPr>
          <p:cNvPr id="4" name="图片 3"/>
          <p:cNvPicPr>
            <a:picLocks noChangeAspect="1"/>
          </p:cNvPicPr>
          <p:nvPr/>
        </p:nvPicPr>
        <p:blipFill>
          <a:blip r:embed="rId1"/>
          <a:stretch>
            <a:fillRect/>
          </a:stretch>
        </p:blipFill>
        <p:spPr>
          <a:xfrm>
            <a:off x="6282291" y="2731626"/>
            <a:ext cx="5824420" cy="3505694"/>
          </a:xfrm>
          <a:prstGeom prst="rect">
            <a:avLst/>
          </a:prstGeom>
        </p:spPr>
      </p:pic>
      <p:sp>
        <p:nvSpPr>
          <p:cNvPr id="5" name="内容占位符 2"/>
          <p:cNvSpPr>
            <a:spLocks noGrp="1"/>
          </p:cNvSpPr>
          <p:nvPr>
            <p:ph idx="1"/>
          </p:nvPr>
        </p:nvSpPr>
        <p:spPr>
          <a:xfrm>
            <a:off x="1097879" y="1845734"/>
            <a:ext cx="6576735" cy="3652241"/>
          </a:xfrm>
        </p:spPr>
        <p:txBody>
          <a:bodyPr>
            <a:normAutofit/>
          </a:bodyPr>
          <a:lstStyle/>
          <a:p>
            <a:pPr>
              <a:buFont typeface="Wingdings" panose="05000000000000000000" pitchFamily="2" charset="2"/>
              <a:buChar char="l"/>
            </a:pPr>
            <a:r>
              <a:rPr lang="ja-JP" altLang="en-US" sz="2800" dirty="0"/>
              <a:t>ニューラルネットワークの一種</a:t>
            </a:r>
            <a:endParaRPr lang="en-US" altLang="ja-JP" sz="2800" dirty="0"/>
          </a:p>
          <a:p>
            <a:pPr lvl="2">
              <a:buFont typeface="Wingdings" panose="05000000000000000000" pitchFamily="2" charset="2"/>
              <a:buChar char="l"/>
            </a:pPr>
            <a:r>
              <a:rPr lang="ja-JP" altLang="en-US" sz="2200" dirty="0"/>
              <a:t>二層ニューラルネットワーク</a:t>
            </a:r>
            <a:endParaRPr lang="en-US" altLang="ja-JP" sz="2200" dirty="0"/>
          </a:p>
          <a:p>
            <a:pPr lvl="2">
              <a:buFont typeface="Wingdings" panose="05000000000000000000" pitchFamily="2" charset="2"/>
              <a:buChar char="l"/>
            </a:pPr>
            <a:r>
              <a:rPr lang="ja-JP" altLang="en-US" sz="2200" dirty="0"/>
              <a:t>分類、特徴学習</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映画レコメンドを例にする</a:t>
            </a:r>
            <a:endParaRPr lang="en-US" altLang="ja-JP" sz="2800" dirty="0"/>
          </a:p>
          <a:p>
            <a:pPr lvl="2">
              <a:buFont typeface="Wingdings" panose="05000000000000000000" pitchFamily="2" charset="2"/>
              <a:buChar char="l"/>
            </a:pPr>
            <a:r>
              <a:rPr lang="ja-JP" altLang="en-US" sz="2200" dirty="0"/>
              <a:t>可視層：評価データ</a:t>
            </a:r>
            <a:endParaRPr lang="en-US" altLang="ja-JP" sz="2200" dirty="0"/>
          </a:p>
          <a:p>
            <a:pPr lvl="2">
              <a:buFont typeface="Wingdings" panose="05000000000000000000" pitchFamily="2" charset="2"/>
              <a:buChar char="l"/>
            </a:pPr>
            <a:r>
              <a:rPr lang="ja-JP" altLang="en-US" sz="2200" dirty="0"/>
              <a:t>隠れ層：映画属性</a:t>
            </a:r>
            <a:endParaRPr lang="en-US" altLang="ja-JP" sz="2200" dirty="0"/>
          </a:p>
          <a:p>
            <a:pPr lvl="2">
              <a:buFont typeface="Wingdings" panose="05000000000000000000" pitchFamily="2" charset="2"/>
              <a:buChar char="l"/>
            </a:pPr>
            <a:r>
              <a:rPr lang="ja-JP" altLang="en-US" sz="2200" dirty="0"/>
              <a:t>気になる映画のタイプを推測</a:t>
            </a:r>
            <a:endParaRPr lang="en-US" altLang="ja-JP" sz="2200" dirty="0"/>
          </a:p>
          <a:p>
            <a:pPr>
              <a:buFont typeface="Wingdings" panose="05000000000000000000" pitchFamily="2" charset="2"/>
              <a:buChar char="l"/>
            </a:pPr>
            <a:endParaRPr lang="zh-CN" altLang="en-US" sz="2800" dirty="0"/>
          </a:p>
        </p:txBody>
      </p:sp>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6" name="页脚占位符 5"/>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43539"/>
    </mc:Choice>
    <mc:Fallback>
      <p:transition spd="slow" advTm="4353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クロスモダリティと共感覚</a:t>
            </a:r>
            <a:endParaRPr lang="zh-CN" altLang="en-US" dirty="0"/>
          </a:p>
        </p:txBody>
      </p:sp>
      <p:sp>
        <p:nvSpPr>
          <p:cNvPr id="4" name="内容占位符 2"/>
          <p:cNvSpPr>
            <a:spLocks noGrp="1"/>
          </p:cNvSpPr>
          <p:nvPr>
            <p:ph idx="1"/>
          </p:nvPr>
        </p:nvSpPr>
        <p:spPr>
          <a:xfrm>
            <a:off x="1097880" y="1845734"/>
            <a:ext cx="10058400" cy="4023360"/>
          </a:xfrm>
        </p:spPr>
        <p:txBody>
          <a:bodyPr>
            <a:normAutofit/>
          </a:bodyPr>
          <a:lstStyle/>
          <a:p>
            <a:pPr>
              <a:buFont typeface="Wingdings" panose="05000000000000000000" pitchFamily="2" charset="2"/>
              <a:buChar char="l"/>
            </a:pPr>
            <a:r>
              <a:rPr lang="ja-JP" altLang="zh-CN" sz="2800" dirty="0"/>
              <a:t>クロスモダリティ</a:t>
            </a:r>
            <a:endParaRPr lang="en-US" altLang="ja-JP" sz="2800" dirty="0"/>
          </a:p>
          <a:p>
            <a:pPr lvl="2">
              <a:buFont typeface="Wingdings" panose="05000000000000000000" pitchFamily="2" charset="2"/>
              <a:buChar char="l"/>
            </a:pPr>
            <a:r>
              <a:rPr lang="en-US" altLang="zh-CN" sz="2400" dirty="0"/>
              <a:t>2</a:t>
            </a:r>
            <a:r>
              <a:rPr lang="ja-JP" altLang="zh-CN" sz="2400" dirty="0"/>
              <a:t>つ以上の感覚間に仕組み</a:t>
            </a:r>
            <a:endParaRPr lang="en-US" altLang="ja-JP" sz="2400" dirty="0"/>
          </a:p>
          <a:p>
            <a:pPr lvl="2">
              <a:buFont typeface="Wingdings" panose="05000000000000000000" pitchFamily="2" charset="2"/>
              <a:buChar char="l"/>
            </a:pPr>
            <a:r>
              <a:rPr lang="ja-JP" altLang="en-US" sz="2400" dirty="0"/>
              <a:t>風鈴の音を聞くと、まるで気温も下がった</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共感覚</a:t>
            </a:r>
            <a:endParaRPr lang="en-US" altLang="ja-JP" sz="2800" dirty="0"/>
          </a:p>
          <a:p>
            <a:pPr lvl="2">
              <a:buFont typeface="Wingdings" panose="05000000000000000000" pitchFamily="2" charset="2"/>
              <a:buChar char="l"/>
            </a:pPr>
            <a:r>
              <a:rPr lang="ja-JP" altLang="en-US" sz="2400" dirty="0"/>
              <a:t>クロスモダリティ現象の一種類</a:t>
            </a:r>
            <a:endParaRPr lang="en-US" altLang="ja-JP" sz="2400" dirty="0"/>
          </a:p>
          <a:p>
            <a:pPr lvl="2">
              <a:buFont typeface="Wingdings" panose="05000000000000000000" pitchFamily="2" charset="2"/>
              <a:buChar char="l"/>
            </a:pPr>
            <a:r>
              <a:rPr lang="ja-JP" altLang="zh-CN" sz="2400" dirty="0"/>
              <a:t>一つの感覚の刺激から別の感覚を引き起こす</a:t>
            </a:r>
            <a:endParaRPr lang="en-US" altLang="ja-JP" sz="2400" dirty="0"/>
          </a:p>
          <a:p>
            <a:pPr lvl="2">
              <a:buFont typeface="Wingdings" panose="05000000000000000000" pitchFamily="2" charset="2"/>
              <a:buChar char="l"/>
            </a:pPr>
            <a:r>
              <a:rPr lang="ja-JP" altLang="en-US" sz="2400" dirty="0"/>
              <a:t>共感覚を持つ人は共感覚者</a:t>
            </a:r>
            <a:endParaRPr lang="zh-CN" altLang="en-US" sz="2400" dirty="0"/>
          </a:p>
        </p:txBody>
      </p:sp>
      <p:sp>
        <p:nvSpPr>
          <p:cNvPr id="3" name="文本框 2"/>
          <p:cNvSpPr txBox="1"/>
          <p:nvPr/>
        </p:nvSpPr>
        <p:spPr>
          <a:xfrm>
            <a:off x="600" y="6386731"/>
            <a:ext cx="10173970" cy="368300"/>
          </a:xfrm>
          <a:prstGeom prst="rect">
            <a:avLst/>
          </a:prstGeom>
          <a:noFill/>
        </p:spPr>
        <p:txBody>
          <a:bodyPr wrap="none" rtlCol="0">
            <a:spAutoFit/>
          </a:bodyPr>
          <a:lstStyle/>
          <a:p>
            <a:r>
              <a:rPr lang="ja-JP" altLang="en-US" dirty="0"/>
              <a:t>蔡 東生</a:t>
            </a:r>
            <a:r>
              <a:rPr lang="en-US" altLang="ja-JP" dirty="0"/>
              <a:t>,</a:t>
            </a:r>
            <a:r>
              <a:rPr lang="ja-JP" altLang="en-US" dirty="0"/>
              <a:t>丁 策立：情報処理学会研究報告</a:t>
            </a:r>
            <a:r>
              <a:rPr lang="en-US" altLang="ja-JP" dirty="0"/>
              <a:t>. </a:t>
            </a:r>
            <a:r>
              <a:rPr lang="ja-JP" altLang="en-US" dirty="0"/>
              <a:t>グラフィクスと</a:t>
            </a:r>
            <a:r>
              <a:rPr lang="en-US" altLang="ja-JP" dirty="0"/>
              <a:t>CAD</a:t>
            </a:r>
            <a:r>
              <a:rPr lang="ja-JP" altLang="en-US" dirty="0"/>
              <a:t>研究会報告</a:t>
            </a:r>
            <a:r>
              <a:rPr lang="en-US" altLang="ja-JP" dirty="0"/>
              <a:t>/2013-CG-150(4)/pp.1-8, 2013-02</a:t>
            </a:r>
            <a:endParaRPr lang="en-US" altLang="ja-JP" dirty="0"/>
          </a:p>
        </p:txBody>
      </p:sp>
      <p:sp>
        <p:nvSpPr>
          <p:cNvPr id="5" name="灯片编号占位符 4"/>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6" name="页脚占位符 5"/>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5441"/>
    </mc:Choice>
    <mc:Fallback>
      <p:transition spd="slow" advTm="3544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880" y="143538"/>
            <a:ext cx="10866646" cy="1591184"/>
          </a:xfrm>
          <a:noFill/>
        </p:spPr>
        <p:txBody>
          <a:bodyPr/>
          <a:lstStyle/>
          <a:p>
            <a:r>
              <a:rPr lang="ja-JP" altLang="en-US" dirty="0"/>
              <a:t>調性格と色聴共感覚</a:t>
            </a:r>
            <a:endParaRPr lang="zh-CN" altLang="en-US" dirty="0"/>
          </a:p>
        </p:txBody>
      </p:sp>
      <p:sp>
        <p:nvSpPr>
          <p:cNvPr id="6" name="内容占位符 2"/>
          <p:cNvSpPr>
            <a:spLocks noGrp="1"/>
          </p:cNvSpPr>
          <p:nvPr>
            <p:ph idx="1"/>
          </p:nvPr>
        </p:nvSpPr>
        <p:spPr>
          <a:xfrm>
            <a:off x="1097880" y="1845734"/>
            <a:ext cx="10058400" cy="4023360"/>
          </a:xfrm>
        </p:spPr>
        <p:txBody>
          <a:bodyPr>
            <a:normAutofit/>
          </a:bodyPr>
          <a:lstStyle/>
          <a:p>
            <a:pPr>
              <a:buFont typeface="Wingdings" panose="05000000000000000000" pitchFamily="2" charset="2"/>
              <a:buChar char="l"/>
            </a:pPr>
            <a:r>
              <a:rPr lang="ja-JP" altLang="en-US" sz="2400" dirty="0"/>
              <a:t>調性格</a:t>
            </a:r>
            <a:endParaRPr lang="en-US" altLang="ja-JP" sz="2400" dirty="0"/>
          </a:p>
          <a:p>
            <a:pPr lvl="2">
              <a:buFont typeface="Wingdings" panose="05000000000000000000" pitchFamily="2" charset="2"/>
              <a:buChar char="l"/>
            </a:pPr>
            <a:r>
              <a:rPr lang="ja-JP" altLang="en-US" sz="2400" dirty="0"/>
              <a:t>曲の調に応じて、人が感じる特性</a:t>
            </a:r>
            <a:endParaRPr lang="ja-JP" altLang="en-US" sz="2400" dirty="0"/>
          </a:p>
          <a:p>
            <a:pPr lvl="2">
              <a:buFont typeface="Wingdings" panose="05000000000000000000" pitchFamily="2" charset="2"/>
              <a:buChar char="l"/>
            </a:pPr>
            <a:r>
              <a:rPr lang="ja-JP" altLang="en-US" sz="2400" dirty="0">
                <a:sym typeface="+mn-ea"/>
              </a:rPr>
              <a:t>各調が人に与える感情が違います</a:t>
            </a:r>
            <a:endParaRPr lang="en-US" altLang="ja-JP" sz="2400" dirty="0"/>
          </a:p>
          <a:p>
            <a:pPr>
              <a:buFont typeface="Wingdings" panose="05000000000000000000" pitchFamily="2" charset="2"/>
              <a:buChar char="l"/>
            </a:pPr>
            <a:r>
              <a:rPr lang="ja-JP" altLang="en-US" sz="2400" dirty="0"/>
              <a:t>色聴共感覚</a:t>
            </a:r>
            <a:endParaRPr lang="en-US" altLang="ja-JP" sz="2400" dirty="0"/>
          </a:p>
          <a:p>
            <a:pPr lvl="2">
              <a:buFont typeface="Wingdings" panose="05000000000000000000" pitchFamily="2" charset="2"/>
              <a:buChar char="l"/>
            </a:pPr>
            <a:r>
              <a:rPr lang="ja-JP" altLang="en-US" sz="2400" dirty="0"/>
              <a:t>音を聞くと色が見える</a:t>
            </a:r>
            <a:endParaRPr lang="en-US" altLang="ja-JP" sz="2400" dirty="0"/>
          </a:p>
          <a:p>
            <a:pPr lvl="2">
              <a:buFont typeface="Wingdings" panose="05000000000000000000" pitchFamily="2" charset="2"/>
              <a:buChar char="l"/>
            </a:pPr>
            <a:r>
              <a:rPr lang="ja-JP" altLang="en-US" sz="2400" dirty="0"/>
              <a:t>曲から感じる感情を基づいて色を選べれることが多い</a:t>
            </a:r>
            <a:endParaRPr lang="zh-CN" altLang="en-US" sz="2400" dirty="0"/>
          </a:p>
        </p:txBody>
      </p:sp>
      <p:pic>
        <p:nvPicPr>
          <p:cNvPr id="7" name="图片 6"/>
          <p:cNvPicPr>
            <a:picLocks noChangeAspect="1"/>
          </p:cNvPicPr>
          <p:nvPr/>
        </p:nvPicPr>
        <p:blipFill>
          <a:blip r:embed="rId1"/>
          <a:stretch>
            <a:fillRect/>
          </a:stretch>
        </p:blipFill>
        <p:spPr>
          <a:xfrm>
            <a:off x="6971142" y="1623709"/>
            <a:ext cx="4772393" cy="2249731"/>
          </a:xfrm>
          <a:prstGeom prst="rect">
            <a:avLst/>
          </a:prstGeom>
        </p:spPr>
      </p:pic>
      <p:pic>
        <p:nvPicPr>
          <p:cNvPr id="3" name="图片 2"/>
          <p:cNvPicPr>
            <a:picLocks noChangeAspect="1"/>
          </p:cNvPicPr>
          <p:nvPr/>
        </p:nvPicPr>
        <p:blipFill>
          <a:blip r:embed="rId2"/>
          <a:stretch>
            <a:fillRect/>
          </a:stretch>
        </p:blipFill>
        <p:spPr>
          <a:xfrm>
            <a:off x="7364842" y="4284842"/>
            <a:ext cx="4100512" cy="1826661"/>
          </a:xfrm>
          <a:prstGeom prst="rect">
            <a:avLst/>
          </a:prstGeom>
        </p:spPr>
      </p:pic>
      <p:sp>
        <p:nvSpPr>
          <p:cNvPr id="4" name="文本框 3"/>
          <p:cNvSpPr txBox="1"/>
          <p:nvPr/>
        </p:nvSpPr>
        <p:spPr>
          <a:xfrm>
            <a:off x="123825" y="6229350"/>
            <a:ext cx="10635615" cy="645160"/>
          </a:xfrm>
          <a:prstGeom prst="rect">
            <a:avLst/>
          </a:prstGeom>
          <a:noFill/>
        </p:spPr>
        <p:txBody>
          <a:bodyPr wrap="square" rtlCol="0">
            <a:spAutoFit/>
          </a:bodyPr>
          <a:lstStyle/>
          <a:p>
            <a:r>
              <a:rPr lang="ja-JP" altLang="en-US" dirty="0"/>
              <a:t>長田典子</a:t>
            </a:r>
            <a:r>
              <a:rPr lang="en-US" altLang="ja-JP" dirty="0"/>
              <a:t>,</a:t>
            </a:r>
            <a:r>
              <a:rPr lang="ja-JP" altLang="en-US" dirty="0"/>
              <a:t>岩井大輔</a:t>
            </a:r>
            <a:r>
              <a:rPr lang="en-US" altLang="ja-JP" dirty="0"/>
              <a:t>,</a:t>
            </a:r>
            <a:r>
              <a:rPr lang="ja-JP" altLang="en-US" dirty="0"/>
              <a:t>津田学</a:t>
            </a:r>
            <a:r>
              <a:rPr lang="en-US" altLang="ja-JP" dirty="0"/>
              <a:t>,</a:t>
            </a:r>
            <a:r>
              <a:rPr lang="ja-JP" altLang="en-US" dirty="0"/>
              <a:t>和氣早苗</a:t>
            </a:r>
            <a:r>
              <a:rPr lang="en-US" altLang="ja-JP" dirty="0"/>
              <a:t>,</a:t>
            </a:r>
            <a:r>
              <a:rPr lang="ja-JP" altLang="en-US" dirty="0"/>
              <a:t>井口征士：音と色のノンバーバルマッピング</a:t>
            </a:r>
            <a:endParaRPr lang="ja-JP" altLang="en-US" dirty="0"/>
          </a:p>
          <a:p>
            <a:r>
              <a:rPr lang="en-US" altLang="ja-JP" dirty="0"/>
              <a:t>―</a:t>
            </a:r>
            <a:r>
              <a:rPr lang="ja-JP" altLang="en-US" dirty="0"/>
              <a:t>色聴保持者のマッピングルール抽出とその応用</a:t>
            </a:r>
            <a:r>
              <a:rPr lang="en-US" altLang="ja-JP" dirty="0"/>
              <a:t>―, </a:t>
            </a:r>
            <a:r>
              <a:rPr lang="ja-JP" altLang="en-US" dirty="0"/>
              <a:t>電子情報通信学会論文誌</a:t>
            </a:r>
            <a:r>
              <a:rPr lang="en-US" altLang="ja-JP" dirty="0"/>
              <a:t>A, J86-A (11),1219-1230(2003)</a:t>
            </a:r>
            <a:endParaRPr lang="zh-CN" altLang="en-US" dirty="0"/>
          </a:p>
        </p:txBody>
      </p:sp>
      <p:sp>
        <p:nvSpPr>
          <p:cNvPr id="5" name="灯片编号占位符 4"/>
          <p:cNvSpPr>
            <a:spLocks noGrp="1"/>
          </p:cNvSpPr>
          <p:nvPr>
            <p:ph type="sldNum" sz="quarter" idx="12"/>
          </p:nvPr>
        </p:nvSpPr>
        <p:spPr/>
        <p:txBody>
          <a:bodyPr/>
          <a:p>
            <a:fld id="{9F6313CF-3869-4244-B0CE-95FF89C6777E}" type="slidenum">
              <a:rPr lang="zh-CN" altLang="en-US" sz="3600" smtClean="0"/>
            </a:fld>
            <a:endParaRPr lang="zh-CN" altLang="en-US" sz="3600"/>
          </a:p>
        </p:txBody>
      </p:sp>
      <p:sp>
        <p:nvSpPr>
          <p:cNvPr id="8" name="页脚占位符 7"/>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56703"/>
    </mc:Choice>
    <mc:Fallback>
      <p:transition spd="slow" advTm="5670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設計方針</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調性格と色聴共感覚を基づいたカラーベースフィルタリング</a:t>
            </a:r>
            <a:endParaRPr lang="en-US" altLang="ja-JP" sz="2800" dirty="0"/>
          </a:p>
          <a:p>
            <a:pPr lvl="2">
              <a:buFont typeface="Wingdings" panose="05000000000000000000" pitchFamily="2" charset="2"/>
              <a:buChar char="l"/>
            </a:pPr>
            <a:r>
              <a:rPr lang="ja-JP" altLang="en-US" sz="2400" dirty="0"/>
              <a:t>閲覧・購入商品の色を分析して、</a:t>
            </a:r>
            <a:r>
              <a:rPr lang="ja-JP" altLang="en-US" sz="2400" dirty="0">
                <a:solidFill>
                  <a:srgbClr val="FF0000"/>
                </a:solidFill>
              </a:rPr>
              <a:t>調性格</a:t>
            </a:r>
            <a:r>
              <a:rPr lang="ja-JP" altLang="en-US" sz="2400" dirty="0"/>
              <a:t>を推測</a:t>
            </a:r>
            <a:endParaRPr lang="en-US" altLang="ja-JP" sz="2400" dirty="0"/>
          </a:p>
          <a:p>
            <a:pPr lvl="2">
              <a:buFont typeface="Wingdings" panose="05000000000000000000" pitchFamily="2" charset="2"/>
              <a:buChar char="l"/>
            </a:pPr>
            <a:r>
              <a:rPr lang="ja-JP" altLang="en-US" sz="2400" dirty="0"/>
              <a:t>同じ調性格を持つ商品をレコメンド</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既存の協調フィルタリング手法導入</a:t>
            </a:r>
            <a:endParaRPr lang="en-US" altLang="ja-JP" sz="2200" dirty="0"/>
          </a:p>
          <a:p>
            <a:pPr lvl="2">
              <a:buFont typeface="Wingdings" panose="05000000000000000000" pitchFamily="2" charset="2"/>
              <a:buChar char="l"/>
            </a:pPr>
            <a:r>
              <a:rPr lang="ja-JP" altLang="en-US" sz="2400" dirty="0"/>
              <a:t>ユーザーベースフィルタリング</a:t>
            </a:r>
            <a:endParaRPr lang="en-US" altLang="ja-JP" sz="2400" dirty="0"/>
          </a:p>
          <a:p>
            <a:pPr lvl="2">
              <a:buFont typeface="Wingdings" panose="05000000000000000000" pitchFamily="2" charset="2"/>
              <a:buChar char="l"/>
            </a:pPr>
            <a:r>
              <a:rPr lang="ja-JP" altLang="en-US" sz="2400" dirty="0"/>
              <a:t>コンテンツベースフィルタリング</a:t>
            </a:r>
            <a:endParaRPr lang="en-US" altLang="ja-JP" sz="2400" dirty="0"/>
          </a:p>
          <a:p>
            <a:pPr lvl="2">
              <a:buFont typeface="Wingdings" panose="05000000000000000000" pitchFamily="2" charset="2"/>
              <a:buChar char="l"/>
            </a:pP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9624"/>
    </mc:Choice>
    <mc:Fallback>
      <p:transition spd="slow" advTm="3962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システム設計</a:t>
            </a:r>
            <a:endParaRPr lang="en-US" altLang="ja-JP" sz="7200" dirty="0"/>
          </a:p>
        </p:txBody>
      </p:sp>
      <p:sp>
        <p:nvSpPr>
          <p:cNvPr id="3" name="文本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509"/>
    </mc:Choice>
    <mc:Fallback>
      <p:transition spd="slow" advTm="250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ユーザーベースフィルタリング</a:t>
            </a:r>
            <a:endParaRPr lang="zh-CN" altLang="en-US" dirty="0"/>
          </a:p>
        </p:txBody>
      </p:sp>
      <p:sp>
        <p:nvSpPr>
          <p:cNvPr id="4" name="Rectangle 4"/>
          <p:cNvSpPr>
            <a:spLocks noChangeArrowheads="1"/>
          </p:cNvSpPr>
          <p:nvPr/>
        </p:nvSpPr>
        <p:spPr bwMode="auto">
          <a:xfrm>
            <a:off x="7562543" y="2119939"/>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7562543" y="318311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5547960" y="2304088"/>
            <a:ext cx="6213519" cy="2337629"/>
            <a:chOff x="725714" y="2284435"/>
            <a:chExt cx="6645726" cy="2316590"/>
          </a:xfrm>
        </p:grpSpPr>
        <p:pic>
          <p:nvPicPr>
            <p:cNvPr id="1026" name="图片 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0343" y="2284435"/>
              <a:ext cx="6571097" cy="231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圆角 7"/>
            <p:cNvSpPr/>
            <p:nvPr/>
          </p:nvSpPr>
          <p:spPr>
            <a:xfrm>
              <a:off x="725714" y="2685142"/>
              <a:ext cx="6386286" cy="406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740228" y="3171370"/>
              <a:ext cx="6386286" cy="40640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913921" y="2626177"/>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2966110" y="2640692"/>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内容占位符 2"/>
          <p:cNvSpPr>
            <a:spLocks noGrp="1"/>
          </p:cNvSpPr>
          <p:nvPr>
            <p:ph idx="1"/>
          </p:nvPr>
        </p:nvSpPr>
        <p:spPr>
          <a:xfrm>
            <a:off x="1097880" y="1845734"/>
            <a:ext cx="4584016" cy="4023360"/>
          </a:xfrm>
        </p:spPr>
        <p:txBody>
          <a:bodyPr>
            <a:normAutofit/>
          </a:bodyPr>
          <a:lstStyle/>
          <a:p>
            <a:pPr>
              <a:buFont typeface="Wingdings" panose="05000000000000000000" pitchFamily="2" charset="2"/>
              <a:buChar char="l"/>
            </a:pPr>
            <a:r>
              <a:rPr lang="ja-JP" altLang="en-US" sz="2800" dirty="0"/>
              <a:t>マトリックス</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ユーザー間の類似度</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800" dirty="0"/>
          </a:p>
        </p:txBody>
      </p:sp>
      <p:sp>
        <p:nvSpPr>
          <p:cNvPr id="5" name="灯片编号占位符 4"/>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7" name="页脚占位符 6"/>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1078"/>
    </mc:Choice>
    <mc:Fallback>
      <p:transition spd="slow" advTm="2107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コンテンツベースフィルタリング</a:t>
            </a:r>
            <a:endParaRPr lang="zh-CN" altLang="en-US" dirty="0"/>
          </a:p>
        </p:txBody>
      </p:sp>
      <p:sp>
        <p:nvSpPr>
          <p:cNvPr id="7" name="内容占位符 2"/>
          <p:cNvSpPr>
            <a:spLocks noGrp="1"/>
          </p:cNvSpPr>
          <p:nvPr>
            <p:ph idx="1"/>
          </p:nvPr>
        </p:nvSpPr>
        <p:spPr>
          <a:xfrm>
            <a:off x="1097881" y="1845734"/>
            <a:ext cx="4584191" cy="4204547"/>
          </a:xfrm>
        </p:spPr>
        <p:txBody>
          <a:bodyPr>
            <a:normAutofit/>
          </a:bodyPr>
          <a:lstStyle/>
          <a:p>
            <a:pPr>
              <a:buFont typeface="Wingdings" panose="05000000000000000000" pitchFamily="2" charset="2"/>
              <a:buChar char="l"/>
            </a:pPr>
            <a:r>
              <a:rPr lang="ja-JP" altLang="en-US" sz="2800" dirty="0"/>
              <a:t>同じ属性の商品を推薦</a:t>
            </a:r>
            <a:endParaRPr lang="en-US" altLang="ja-JP" sz="2800" dirty="0"/>
          </a:p>
          <a:p>
            <a:pPr lvl="2">
              <a:buFont typeface="Wingdings" panose="05000000000000000000" pitchFamily="2" charset="2"/>
              <a:buChar char="l"/>
            </a:pPr>
            <a:r>
              <a:rPr lang="ja-JP" altLang="en-US" sz="2200" dirty="0"/>
              <a:t>商品のキーワードを抽出</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en-US" altLang="ja-JP" sz="2800" dirty="0"/>
              <a:t>TF-IDF[1]</a:t>
            </a:r>
            <a:endParaRPr lang="en-US" altLang="ja-JP" sz="2800" dirty="0"/>
          </a:p>
          <a:p>
            <a:pPr lvl="2">
              <a:buFont typeface="Wingdings" panose="05000000000000000000" pitchFamily="2" charset="2"/>
              <a:buChar char="l"/>
            </a:pPr>
            <a:r>
              <a:rPr lang="en-US" altLang="ja-JP" sz="2200" dirty="0"/>
              <a:t>Term Frequency</a:t>
            </a:r>
            <a:endParaRPr lang="en-US" altLang="ja-JP" sz="2200" dirty="0"/>
          </a:p>
          <a:p>
            <a:pPr lvl="2">
              <a:buFont typeface="Wingdings" panose="05000000000000000000" pitchFamily="2" charset="2"/>
              <a:buChar char="l"/>
            </a:pPr>
            <a:r>
              <a:rPr lang="en-US" altLang="ja-JP" sz="2200" dirty="0"/>
              <a:t>Inverse Document Frequency</a:t>
            </a:r>
            <a:endParaRPr lang="en-US" altLang="ja-JP" sz="2200" dirty="0"/>
          </a:p>
          <a:p>
            <a:pPr marL="0" indent="0">
              <a:buNone/>
            </a:pPr>
            <a:endParaRPr lang="en-US" altLang="ja-JP" sz="2800" dirty="0"/>
          </a:p>
          <a:p>
            <a:pPr>
              <a:buFont typeface="Wingdings" panose="05000000000000000000" pitchFamily="2" charset="2"/>
              <a:buChar char="l"/>
            </a:pPr>
            <a:r>
              <a:rPr lang="ja-JP" altLang="en-US" sz="2800" dirty="0"/>
              <a:t>レコメンド</a:t>
            </a: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3" name="Rectangle 2"/>
          <p:cNvSpPr>
            <a:spLocks noChangeArrowheads="1"/>
          </p:cNvSpPr>
          <p:nvPr/>
        </p:nvSpPr>
        <p:spPr bwMode="auto">
          <a:xfrm>
            <a:off x="2286137" y="7614379"/>
            <a:ext cx="168143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1659855" y="299553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1" name="图片 10"/>
          <p:cNvPicPr>
            <a:picLocks noChangeAspect="1"/>
          </p:cNvPicPr>
          <p:nvPr/>
        </p:nvPicPr>
        <p:blipFill>
          <a:blip r:embed="rId1"/>
          <a:stretch>
            <a:fillRect/>
          </a:stretch>
        </p:blipFill>
        <p:spPr>
          <a:xfrm>
            <a:off x="5781132" y="2038350"/>
            <a:ext cx="6192012" cy="3275485"/>
          </a:xfrm>
          <a:prstGeom prst="rect">
            <a:avLst/>
          </a:prstGeom>
        </p:spPr>
      </p:pic>
      <p:sp>
        <p:nvSpPr>
          <p:cNvPr id="4" name="文本框 3"/>
          <p:cNvSpPr txBox="1"/>
          <p:nvPr/>
        </p:nvSpPr>
        <p:spPr>
          <a:xfrm>
            <a:off x="44289" y="6268206"/>
            <a:ext cx="11348212" cy="922020"/>
          </a:xfrm>
          <a:prstGeom prst="rect">
            <a:avLst/>
          </a:prstGeom>
          <a:noFill/>
        </p:spPr>
        <p:txBody>
          <a:bodyPr wrap="square" rtlCol="0">
            <a:spAutoFit/>
          </a:bodyPr>
          <a:lstStyle/>
          <a:p>
            <a:r>
              <a:rPr lang="en-US" altLang="zh-CN" dirty="0"/>
              <a:t>[1] Using TF-IDF to Determine Word Relevance in Document Queries , Department of Computer Science, Rutgers University, 23515 BPO Way, Piscataway, NJ, 08855</a:t>
            </a:r>
            <a:endParaRPr lang="en-US" altLang="zh-CN" dirty="0"/>
          </a:p>
          <a:p>
            <a:endParaRPr lang="zh-CN" altLang="en-US" dirty="0"/>
          </a:p>
        </p:txBody>
      </p:sp>
      <p:sp>
        <p:nvSpPr>
          <p:cNvPr id="5" name="灯片编号占位符 4"/>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6" name="页脚占位符 5"/>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47592"/>
    </mc:Choice>
    <mc:Fallback>
      <p:transition spd="slow" advTm="4759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619299" y="2112060"/>
            <a:ext cx="7412752" cy="3703700"/>
          </a:xfrm>
          <a:prstGeom prst="rect">
            <a:avLst/>
          </a:prstGeom>
        </p:spPr>
      </p:pic>
      <p:sp>
        <p:nvSpPr>
          <p:cNvPr id="2" name="标题 1"/>
          <p:cNvSpPr>
            <a:spLocks noGrp="1"/>
          </p:cNvSpPr>
          <p:nvPr>
            <p:ph type="title"/>
          </p:nvPr>
        </p:nvSpPr>
        <p:spPr/>
        <p:txBody>
          <a:bodyPr/>
          <a:lstStyle/>
          <a:p>
            <a:r>
              <a:rPr lang="ja-JP" altLang="en-US" dirty="0"/>
              <a:t>カラーベースフィルタリング（</a:t>
            </a:r>
            <a:r>
              <a:rPr lang="en-US" altLang="zh-CN" dirty="0"/>
              <a:t>1/4</a:t>
            </a:r>
            <a:r>
              <a:rPr lang="ja-JP" altLang="en-US" dirty="0"/>
              <a:t>）</a:t>
            </a:r>
            <a:endParaRPr lang="zh-CN" altLang="en-US" dirty="0"/>
          </a:p>
        </p:txBody>
      </p:sp>
      <p:sp>
        <p:nvSpPr>
          <p:cNvPr id="4" name="内容占位符 2"/>
          <p:cNvSpPr>
            <a:spLocks noGrp="1"/>
          </p:cNvSpPr>
          <p:nvPr>
            <p:ph idx="1"/>
          </p:nvPr>
        </p:nvSpPr>
        <p:spPr>
          <a:xfrm>
            <a:off x="1097881" y="1845734"/>
            <a:ext cx="5500289" cy="1013213"/>
          </a:xfrm>
        </p:spPr>
        <p:txBody>
          <a:bodyPr>
            <a:normAutofit/>
          </a:bodyPr>
          <a:lstStyle/>
          <a:p>
            <a:pPr>
              <a:buFont typeface="Wingdings" panose="05000000000000000000" pitchFamily="2" charset="2"/>
              <a:buChar char="l"/>
            </a:pPr>
            <a:r>
              <a:rPr lang="en-US" altLang="ja-JP" sz="3000" dirty="0"/>
              <a:t>Munsell Color Chips[1]</a:t>
            </a:r>
            <a:endParaRPr lang="en-US" altLang="ja-JP" sz="2800" dirty="0"/>
          </a:p>
          <a:p>
            <a:pPr lvl="2">
              <a:buFont typeface="Wingdings" panose="05000000000000000000" pitchFamily="2" charset="2"/>
              <a:buChar char="l"/>
            </a:pPr>
            <a:r>
              <a:rPr lang="ja-JP" altLang="en-US" sz="2000" dirty="0"/>
              <a:t>色と色の類似度を測る</a:t>
            </a:r>
            <a:endParaRPr lang="en-US" altLang="ja-JP" sz="2000" dirty="0"/>
          </a:p>
        </p:txBody>
      </p:sp>
      <p:sp>
        <p:nvSpPr>
          <p:cNvPr id="5" name="文本框 4"/>
          <p:cNvSpPr txBox="1"/>
          <p:nvPr/>
        </p:nvSpPr>
        <p:spPr>
          <a:xfrm>
            <a:off x="4512697" y="5882031"/>
            <a:ext cx="2231390" cy="398780"/>
          </a:xfrm>
          <a:prstGeom prst="rect">
            <a:avLst/>
          </a:prstGeom>
          <a:noFill/>
        </p:spPr>
        <p:txBody>
          <a:bodyPr wrap="none" rtlCol="0">
            <a:spAutoFit/>
          </a:bodyPr>
          <a:lstStyle/>
          <a:p>
            <a:r>
              <a:rPr lang="en-US" altLang="ja-JP" sz="2000" dirty="0"/>
              <a:t>Munsell Color Chips</a:t>
            </a:r>
            <a:endParaRPr lang="zh-CN" altLang="en-US" sz="2000" dirty="0"/>
          </a:p>
        </p:txBody>
      </p:sp>
      <p:sp>
        <p:nvSpPr>
          <p:cNvPr id="3" name="文本框 2"/>
          <p:cNvSpPr txBox="1"/>
          <p:nvPr/>
        </p:nvSpPr>
        <p:spPr>
          <a:xfrm>
            <a:off x="66128" y="6394644"/>
            <a:ext cx="10908030" cy="368300"/>
          </a:xfrm>
          <a:prstGeom prst="rect">
            <a:avLst/>
          </a:prstGeom>
          <a:noFill/>
        </p:spPr>
        <p:txBody>
          <a:bodyPr wrap="none" rtlCol="0">
            <a:spAutoFit/>
          </a:bodyPr>
          <a:lstStyle/>
          <a:p>
            <a:r>
              <a:rPr lang="en-US" altLang="ja-JP" dirty="0"/>
              <a:t>[1] Munsell Color System; “http://munsell.com/about-</a:t>
            </a:r>
            <a:r>
              <a:rPr lang="en-US" altLang="ja-JP" dirty="0" err="1"/>
              <a:t>munsell</a:t>
            </a:r>
            <a:r>
              <a:rPr lang="en-US" altLang="ja-JP" dirty="0"/>
              <a:t>-color/” Color Matching from Munsell Color Company</a:t>
            </a:r>
            <a:endParaRPr lang="zh-CN" altLang="en-US" dirty="0"/>
          </a:p>
        </p:txBody>
      </p:sp>
      <p:cxnSp>
        <p:nvCxnSpPr>
          <p:cNvPr id="10" name="直接箭头连接符 9"/>
          <p:cNvCxnSpPr/>
          <p:nvPr/>
        </p:nvCxnSpPr>
        <p:spPr>
          <a:xfrm>
            <a:off x="6424550" y="3946297"/>
            <a:ext cx="1898248" cy="45070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9132853" y="3678145"/>
            <a:ext cx="2882096" cy="8652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Munsell</a:t>
            </a:r>
            <a:r>
              <a:rPr lang="ja-JP" altLang="en-US" sz="2000" dirty="0">
                <a:solidFill>
                  <a:schemeClr val="tx1"/>
                </a:solidFill>
              </a:rPr>
              <a:t>上距離近いほど、色の類似度も高い</a:t>
            </a:r>
            <a:endParaRPr lang="zh-CN" altLang="en-US" sz="2000" dirty="0">
              <a:solidFill>
                <a:schemeClr val="tx1"/>
              </a:solidFill>
            </a:endParaRPr>
          </a:p>
        </p:txBody>
      </p:sp>
      <p:sp>
        <p:nvSpPr>
          <p:cNvPr id="6" name="灯片编号占位符 5"/>
          <p:cNvSpPr>
            <a:spLocks noGrp="1"/>
          </p:cNvSpPr>
          <p:nvPr>
            <p:ph type="sldNum" sz="quarter" idx="12"/>
          </p:nvPr>
        </p:nvSpPr>
        <p:spPr>
          <a:xfrm>
            <a:off x="10159878" y="6459785"/>
            <a:ext cx="1312154" cy="365125"/>
          </a:xfrm>
        </p:spPr>
        <p:txBody>
          <a:bodyPr/>
          <a:p>
            <a:fld id="{9F6313CF-3869-4244-B0CE-95FF89C6777E}" type="slidenum">
              <a:rPr lang="zh-CN" altLang="en-US" sz="3600" smtClean="0"/>
            </a:fld>
            <a:endParaRPr lang="zh-CN" altLang="en-US" sz="3600"/>
          </a:p>
        </p:txBody>
      </p:sp>
      <p:sp>
        <p:nvSpPr>
          <p:cNvPr id="8" name="页脚占位符 7"/>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9057"/>
    </mc:Choice>
    <mc:Fallback>
      <p:transition spd="slow" advTm="290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a:t>
            </a:r>
            <a:r>
              <a:rPr lang="en-US" altLang="zh-CN" dirty="0"/>
              <a:t>2/4</a:t>
            </a:r>
            <a:r>
              <a:rPr lang="ja-JP" altLang="en-US" dirty="0"/>
              <a:t>）</a:t>
            </a:r>
            <a:endParaRPr lang="zh-CN" altLang="en-US" dirty="0"/>
          </a:p>
        </p:txBody>
      </p:sp>
      <p:pic>
        <p:nvPicPr>
          <p:cNvPr id="409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1788" y="3265714"/>
            <a:ext cx="8016605" cy="255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p:cNvSpPr>
            <a:spLocks noGrp="1"/>
          </p:cNvSpPr>
          <p:nvPr>
            <p:ph idx="1"/>
          </p:nvPr>
        </p:nvSpPr>
        <p:spPr>
          <a:xfrm>
            <a:off x="1097880" y="1845734"/>
            <a:ext cx="10406098" cy="4347802"/>
          </a:xfrm>
        </p:spPr>
        <p:txBody>
          <a:bodyPr>
            <a:normAutofit/>
          </a:bodyPr>
          <a:lstStyle/>
          <a:p>
            <a:pPr>
              <a:buFont typeface="Wingdings" panose="05000000000000000000" pitchFamily="2" charset="2"/>
              <a:buChar char="l"/>
            </a:pPr>
            <a:r>
              <a:rPr lang="ja-JP" altLang="en-US" sz="2800" dirty="0"/>
              <a:t>調性格の色分布</a:t>
            </a:r>
            <a:endParaRPr lang="en-US" altLang="ja-JP" sz="2800" dirty="0"/>
          </a:p>
          <a:p>
            <a:pPr lvl="2">
              <a:buFont typeface="Wingdings" panose="05000000000000000000" pitchFamily="2" charset="2"/>
              <a:buChar char="l"/>
            </a:pPr>
            <a:r>
              <a:rPr lang="ja-JP" altLang="en-US" sz="2400" dirty="0"/>
              <a:t>調に応じて、共感覚者が選ぶ色データを収集</a:t>
            </a:r>
            <a:endParaRPr lang="en-US" altLang="ja-JP" sz="2400" dirty="0"/>
          </a:p>
          <a:p>
            <a:pPr lvl="2">
              <a:buFont typeface="Wingdings" panose="05000000000000000000" pitchFamily="2" charset="2"/>
              <a:buChar char="l"/>
            </a:pPr>
            <a:r>
              <a:rPr lang="ja-JP" altLang="en-US" sz="2400" dirty="0"/>
              <a:t>色データが</a:t>
            </a:r>
            <a:r>
              <a:rPr lang="en-US" altLang="ja-JP" sz="2400" dirty="0"/>
              <a:t>Munsell Chips</a:t>
            </a:r>
            <a:r>
              <a:rPr lang="ja-JP" altLang="en-US" sz="2400" dirty="0"/>
              <a:t>上でピクセル数の度数分布を統計</a:t>
            </a:r>
            <a:endParaRPr lang="en-US" altLang="ja-JP" sz="2400" dirty="0"/>
          </a:p>
          <a:p>
            <a:pPr marL="384175" lvl="2" indent="0">
              <a:buNone/>
            </a:pPr>
            <a:endParaRPr lang="en-US" altLang="ja-JP" sz="2800" dirty="0"/>
          </a:p>
          <a:p>
            <a:pPr marL="0" indent="0">
              <a:buNone/>
            </a:pPr>
            <a:endParaRPr lang="zh-CN" altLang="en-US" sz="2800" dirty="0"/>
          </a:p>
        </p:txBody>
      </p:sp>
      <p:sp>
        <p:nvSpPr>
          <p:cNvPr id="3" name="文本框 2"/>
          <p:cNvSpPr txBox="1"/>
          <p:nvPr/>
        </p:nvSpPr>
        <p:spPr>
          <a:xfrm>
            <a:off x="3979454" y="5824204"/>
            <a:ext cx="3139440" cy="398780"/>
          </a:xfrm>
          <a:prstGeom prst="rect">
            <a:avLst/>
          </a:prstGeom>
          <a:noFill/>
        </p:spPr>
        <p:txBody>
          <a:bodyPr wrap="none" rtlCol="0">
            <a:spAutoFit/>
          </a:bodyPr>
          <a:lstStyle/>
          <a:p>
            <a:r>
              <a:rPr lang="en-US" altLang="ja-JP" sz="2000" dirty="0"/>
              <a:t>CM</a:t>
            </a:r>
            <a:r>
              <a:rPr lang="ja-JP" altLang="en-US" sz="2000" dirty="0"/>
              <a:t>調性格の</a:t>
            </a:r>
            <a:r>
              <a:rPr lang="en-US" altLang="ja-JP" sz="2000" dirty="0"/>
              <a:t>Munsell</a:t>
            </a:r>
            <a:r>
              <a:rPr lang="ja-JP" altLang="en-US" sz="2000" dirty="0"/>
              <a:t>色分布</a:t>
            </a:r>
            <a:endParaRPr lang="zh-CN" altLang="en-US" sz="2000" dirty="0"/>
          </a:p>
        </p:txBody>
      </p:sp>
      <p:sp>
        <p:nvSpPr>
          <p:cNvPr id="5" name="灯片编号占位符 4"/>
          <p:cNvSpPr>
            <a:spLocks noGrp="1"/>
          </p:cNvSpPr>
          <p:nvPr>
            <p:ph type="sldNum" sz="quarter" idx="12"/>
          </p:nvPr>
        </p:nvSpPr>
        <p:spPr/>
        <p:txBody>
          <a:bodyPr/>
          <a:p>
            <a:fld id="{9F6313CF-3869-4244-B0CE-95FF89C6777E}" type="slidenum">
              <a:rPr lang="zh-CN" altLang="en-US" sz="3600" smtClean="0"/>
            </a:fld>
            <a:endParaRPr lang="zh-CN" altLang="en-US" sz="3600"/>
          </a:p>
        </p:txBody>
      </p:sp>
      <p:sp>
        <p:nvSpPr>
          <p:cNvPr id="6" name="页脚占位符 5"/>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3665"/>
    </mc:Choice>
    <mc:Fallback>
      <p:transition spd="slow" advTm="3366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a:t>
            </a:r>
            <a:r>
              <a:rPr lang="en-US" altLang="ja-JP" dirty="0"/>
              <a:t>3</a:t>
            </a:r>
            <a:r>
              <a:rPr lang="en-US" altLang="zh-CN" dirty="0"/>
              <a:t>/4</a:t>
            </a:r>
            <a:r>
              <a:rPr lang="ja-JP" altLang="en-US" dirty="0"/>
              <a:t>）</a:t>
            </a:r>
            <a:endParaRPr lang="zh-CN" altLang="en-US" dirty="0"/>
          </a:p>
        </p:txBody>
      </p:sp>
      <p:pic>
        <p:nvPicPr>
          <p:cNvPr id="512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9522" y="3424893"/>
            <a:ext cx="8740618" cy="22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4523312" y="5643048"/>
            <a:ext cx="2711450" cy="368300"/>
          </a:xfrm>
          <a:prstGeom prst="rect">
            <a:avLst/>
          </a:prstGeom>
          <a:noFill/>
        </p:spPr>
        <p:txBody>
          <a:bodyPr wrap="none" rtlCol="0">
            <a:spAutoFit/>
          </a:bodyPr>
          <a:lstStyle/>
          <a:p>
            <a:r>
              <a:rPr lang="ja-JP" altLang="en-US" dirty="0"/>
              <a:t>ある商品の</a:t>
            </a:r>
            <a:r>
              <a:rPr lang="en-US" altLang="ja-JP" dirty="0"/>
              <a:t>Munsell</a:t>
            </a:r>
            <a:r>
              <a:rPr lang="ja-JP" altLang="en-US" dirty="0"/>
              <a:t>色分布</a:t>
            </a:r>
            <a:endParaRPr lang="zh-CN" altLang="en-US" dirty="0"/>
          </a:p>
        </p:txBody>
      </p:sp>
      <p:sp>
        <p:nvSpPr>
          <p:cNvPr id="6" name="内容占位符 2"/>
          <p:cNvSpPr>
            <a:spLocks noGrp="1"/>
          </p:cNvSpPr>
          <p:nvPr>
            <p:ph idx="1"/>
          </p:nvPr>
        </p:nvSpPr>
        <p:spPr>
          <a:xfrm>
            <a:off x="1097880" y="1845734"/>
            <a:ext cx="7524205" cy="1336005"/>
          </a:xfrm>
        </p:spPr>
        <p:txBody>
          <a:bodyPr>
            <a:normAutofit lnSpcReduction="10000"/>
          </a:bodyPr>
          <a:lstStyle/>
          <a:p>
            <a:pPr>
              <a:buFont typeface="Wingdings" panose="05000000000000000000" pitchFamily="2" charset="2"/>
              <a:buChar char="l"/>
            </a:pPr>
            <a:r>
              <a:rPr lang="ja-JP" altLang="en-US" sz="2800" dirty="0"/>
              <a:t>商品の色分布</a:t>
            </a:r>
            <a:endParaRPr lang="en-US" altLang="ja-JP" sz="2800" dirty="0"/>
          </a:p>
          <a:p>
            <a:pPr lvl="2">
              <a:buFont typeface="Wingdings" panose="05000000000000000000" pitchFamily="2" charset="2"/>
              <a:buChar char="l"/>
            </a:pPr>
            <a:r>
              <a:rPr lang="ja-JP" altLang="en-US" sz="2400" dirty="0"/>
              <a:t>ユーザーが閲覧した商品の色を取得</a:t>
            </a:r>
            <a:endParaRPr lang="en-US" altLang="ja-JP" sz="2400" dirty="0"/>
          </a:p>
          <a:p>
            <a:pPr lvl="2">
              <a:buFont typeface="Wingdings" panose="05000000000000000000" pitchFamily="2" charset="2"/>
              <a:buChar char="l"/>
            </a:pPr>
            <a:r>
              <a:rPr lang="en-US" altLang="ja-JP" sz="2400" dirty="0"/>
              <a:t>Munsell Chips</a:t>
            </a:r>
            <a:r>
              <a:rPr lang="ja-JP" altLang="en-US" sz="2400" dirty="0"/>
              <a:t>上でピクセル数の度数分布を統計</a:t>
            </a:r>
            <a:endParaRPr lang="en-US" altLang="ja-JP" sz="24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7466"/>
    </mc:Choice>
    <mc:Fallback>
      <p:transition spd="slow" advTm="174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発表の流れ</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プロジェクト概要</a:t>
            </a:r>
            <a:endParaRPr lang="en-US" altLang="ja-JP" sz="2800" dirty="0"/>
          </a:p>
          <a:p>
            <a:pPr>
              <a:buFont typeface="Wingdings" panose="05000000000000000000" pitchFamily="2" charset="2"/>
              <a:buChar char="l"/>
            </a:pPr>
            <a:r>
              <a:rPr lang="ja-JP" altLang="en-US" sz="2800" dirty="0"/>
              <a:t>関連研究と設計方針</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システム設計</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システム実装</a:t>
            </a:r>
            <a:endParaRPr lang="en-US" altLang="ja-JP" sz="2800" dirty="0"/>
          </a:p>
          <a:p>
            <a:pPr>
              <a:buFont typeface="Wingdings" panose="05000000000000000000" pitchFamily="2" charset="2"/>
              <a:buChar char="l"/>
            </a:pPr>
            <a:r>
              <a:rPr lang="ja-JP" altLang="en-US" sz="2800" dirty="0"/>
              <a:t>評価手法と実験結果分析</a:t>
            </a:r>
            <a:endParaRPr lang="en-US" altLang="ja-JP" sz="2800" dirty="0"/>
          </a:p>
          <a:p>
            <a:pPr>
              <a:buFont typeface="Wingdings" panose="05000000000000000000" pitchFamily="2" charset="2"/>
              <a:buChar char="l"/>
            </a:pPr>
            <a:r>
              <a:rPr lang="ja-JP" altLang="en-US" sz="2800" dirty="0"/>
              <a:t>まとめと今後の課題</a:t>
            </a:r>
            <a:endParaRPr lang="en-US" altLang="ja-JP" sz="2800" dirty="0"/>
          </a:p>
          <a:p>
            <a:pPr>
              <a:buFont typeface="Wingdings" panose="05000000000000000000" pitchFamily="2" charset="2"/>
              <a:buChar char="l"/>
            </a:pPr>
            <a:endParaRPr lang="zh-CN" altLang="en-US" sz="2800" dirty="0"/>
          </a:p>
        </p:txBody>
      </p:sp>
      <p:sp>
        <p:nvSpPr>
          <p:cNvPr id="4" name="灯片编号占位符 3"/>
          <p:cNvSpPr>
            <a:spLocks noGrp="1"/>
          </p:cNvSpPr>
          <p:nvPr>
            <p:ph type="sldNum" sz="quarter" idx="12"/>
          </p:nvPr>
        </p:nvSpPr>
        <p:spPr/>
        <p:txBody>
          <a:bodyPr/>
          <a:p>
            <a:fld id="{9A0DB2DC-4C9A-4742-B13C-FB6460FD3503}"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243"/>
    </mc:Choice>
    <mc:Fallback>
      <p:transition spd="slow" advTm="324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a:t>
            </a:r>
            <a:r>
              <a:rPr lang="en-US" altLang="ja-JP" dirty="0"/>
              <a:t>4</a:t>
            </a:r>
            <a:r>
              <a:rPr lang="en-US" altLang="zh-CN" dirty="0"/>
              <a:t>/4</a:t>
            </a:r>
            <a:r>
              <a:rPr lang="ja-JP" altLang="en-US" dirty="0"/>
              <a:t>）</a:t>
            </a:r>
            <a:endParaRPr lang="zh-CN" altLang="en-US" dirty="0"/>
          </a:p>
        </p:txBody>
      </p:sp>
      <p:sp>
        <p:nvSpPr>
          <p:cNvPr id="24" name="文本框 23"/>
          <p:cNvSpPr txBox="1"/>
          <p:nvPr/>
        </p:nvSpPr>
        <p:spPr>
          <a:xfrm>
            <a:off x="8614278" y="2225049"/>
            <a:ext cx="500380" cy="368300"/>
          </a:xfrm>
          <a:prstGeom prst="rect">
            <a:avLst/>
          </a:prstGeom>
          <a:noFill/>
        </p:spPr>
        <p:txBody>
          <a:bodyPr wrap="none" rtlCol="0">
            <a:spAutoFit/>
          </a:bodyPr>
          <a:lstStyle/>
          <a:p>
            <a:r>
              <a:rPr lang="en-US" altLang="zh-CN" dirty="0"/>
              <a:t>CM</a:t>
            </a:r>
            <a:endParaRPr lang="en-US" altLang="zh-CN" dirty="0"/>
          </a:p>
        </p:txBody>
      </p:sp>
      <p:sp>
        <p:nvSpPr>
          <p:cNvPr id="25" name="文本框 24"/>
          <p:cNvSpPr txBox="1"/>
          <p:nvPr/>
        </p:nvSpPr>
        <p:spPr>
          <a:xfrm>
            <a:off x="8614278" y="3560124"/>
            <a:ext cx="518795" cy="368300"/>
          </a:xfrm>
          <a:prstGeom prst="rect">
            <a:avLst/>
          </a:prstGeom>
          <a:noFill/>
        </p:spPr>
        <p:txBody>
          <a:bodyPr wrap="none" rtlCol="0">
            <a:spAutoFit/>
          </a:bodyPr>
          <a:lstStyle/>
          <a:p>
            <a:r>
              <a:rPr lang="en-US" altLang="zh-CN" dirty="0"/>
              <a:t>DM</a:t>
            </a:r>
            <a:endParaRPr lang="en-US" altLang="zh-CN" dirty="0"/>
          </a:p>
        </p:txBody>
      </p:sp>
      <p:cxnSp>
        <p:nvCxnSpPr>
          <p:cNvPr id="26" name="直接箭头连接符 25"/>
          <p:cNvCxnSpPr>
            <a:stCxn id="22" idx="3"/>
            <a:endCxn id="20" idx="1"/>
          </p:cNvCxnSpPr>
          <p:nvPr/>
        </p:nvCxnSpPr>
        <p:spPr>
          <a:xfrm flipV="1">
            <a:off x="5093400" y="2548953"/>
            <a:ext cx="2253615" cy="218249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1" idx="1"/>
          </p:cNvCxnSpPr>
          <p:nvPr/>
        </p:nvCxnSpPr>
        <p:spPr>
          <a:xfrm flipV="1">
            <a:off x="5093400" y="3872928"/>
            <a:ext cx="2253615" cy="85852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018046" y="1780537"/>
            <a:ext cx="10418144" cy="4515916"/>
            <a:chOff x="1017446" y="1780537"/>
            <a:chExt cx="10418144" cy="4515916"/>
          </a:xfrm>
        </p:grpSpPr>
        <p:pic>
          <p:nvPicPr>
            <p:cNvPr id="20" name="图片 19"/>
            <p:cNvPicPr>
              <a:picLocks noChangeAspect="1"/>
            </p:cNvPicPr>
            <p:nvPr/>
          </p:nvPicPr>
          <p:blipFill>
            <a:blip r:embed="rId1"/>
            <a:stretch>
              <a:fillRect/>
            </a:stretch>
          </p:blipFill>
          <p:spPr>
            <a:xfrm>
              <a:off x="7346285" y="1977571"/>
              <a:ext cx="3928042" cy="1142908"/>
            </a:xfrm>
            <a:prstGeom prst="rect">
              <a:avLst/>
            </a:prstGeom>
          </p:spPr>
        </p:pic>
        <p:pic>
          <p:nvPicPr>
            <p:cNvPr id="21" name="图片 20"/>
            <p:cNvPicPr>
              <a:picLocks noChangeAspect="1"/>
            </p:cNvPicPr>
            <p:nvPr/>
          </p:nvPicPr>
          <p:blipFill>
            <a:blip r:embed="rId2"/>
            <a:stretch>
              <a:fillRect/>
            </a:stretch>
          </p:blipFill>
          <p:spPr>
            <a:xfrm>
              <a:off x="7346285" y="3356493"/>
              <a:ext cx="3926569" cy="1032532"/>
            </a:xfrm>
            <a:prstGeom prst="rect">
              <a:avLst/>
            </a:prstGeom>
          </p:spPr>
        </p:pic>
        <p:pic>
          <p:nvPicPr>
            <p:cNvPr id="22" name="图片 21"/>
            <p:cNvPicPr>
              <a:picLocks noChangeAspect="1"/>
            </p:cNvPicPr>
            <p:nvPr/>
          </p:nvPicPr>
          <p:blipFill>
            <a:blip r:embed="rId3"/>
            <a:stretch>
              <a:fillRect/>
            </a:stretch>
          </p:blipFill>
          <p:spPr>
            <a:xfrm>
              <a:off x="1170619" y="4238578"/>
              <a:ext cx="3922181" cy="985739"/>
            </a:xfrm>
            <a:prstGeom prst="rect">
              <a:avLst/>
            </a:prstGeom>
          </p:spPr>
        </p:pic>
        <p:sp>
          <p:nvSpPr>
            <p:cNvPr id="23" name="文本框 22"/>
            <p:cNvSpPr txBox="1"/>
            <p:nvPr/>
          </p:nvSpPr>
          <p:spPr>
            <a:xfrm>
              <a:off x="9366507" y="5102446"/>
              <a:ext cx="859790"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28" name="直接箭头连接符 27"/>
            <p:cNvCxnSpPr>
              <a:stCxn id="22"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555439" y="4731448"/>
              <a:ext cx="490220" cy="368300"/>
            </a:xfrm>
            <a:prstGeom prst="rect">
              <a:avLst/>
            </a:prstGeom>
            <a:noFill/>
          </p:spPr>
          <p:txBody>
            <a:bodyPr wrap="none" rtlCol="0">
              <a:spAutoFit/>
            </a:bodyPr>
            <a:lstStyle/>
            <a:p>
              <a:r>
                <a:rPr lang="en-US" altLang="zh-CN" dirty="0"/>
                <a:t>EM</a:t>
              </a:r>
              <a:endParaRPr lang="en-US" altLang="zh-CN" dirty="0"/>
            </a:p>
          </p:txBody>
        </p:sp>
        <p:sp>
          <p:nvSpPr>
            <p:cNvPr id="30" name="文本框 29"/>
            <p:cNvSpPr txBox="1"/>
            <p:nvPr/>
          </p:nvSpPr>
          <p:spPr>
            <a:xfrm>
              <a:off x="5440162" y="5919713"/>
              <a:ext cx="1544955" cy="368300"/>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31" name="文本框 30"/>
            <p:cNvSpPr txBox="1"/>
            <p:nvPr/>
          </p:nvSpPr>
          <p:spPr>
            <a:xfrm>
              <a:off x="2491514" y="5919713"/>
              <a:ext cx="1325880" cy="368300"/>
            </a:xfrm>
            <a:prstGeom prst="rect">
              <a:avLst/>
            </a:prstGeom>
            <a:noFill/>
          </p:spPr>
          <p:txBody>
            <a:bodyPr wrap="none" rtlCol="0">
              <a:spAutoFit/>
            </a:bodyPr>
            <a:lstStyle/>
            <a:p>
              <a:r>
                <a:rPr lang="ja-JP" altLang="en-US" dirty="0"/>
                <a:t>商品色分布</a:t>
              </a:r>
              <a:endParaRPr lang="zh-CN" altLang="en-US" dirty="0"/>
            </a:p>
          </p:txBody>
        </p:sp>
        <p:sp>
          <p:nvSpPr>
            <p:cNvPr id="32" name="文本框 31"/>
            <p:cNvSpPr txBox="1"/>
            <p:nvPr/>
          </p:nvSpPr>
          <p:spPr>
            <a:xfrm>
              <a:off x="8261522" y="5928153"/>
              <a:ext cx="2468880" cy="368300"/>
            </a:xfrm>
            <a:prstGeom prst="rect">
              <a:avLst/>
            </a:prstGeom>
            <a:noFill/>
          </p:spPr>
          <p:txBody>
            <a:bodyPr wrap="none" rtlCol="0">
              <a:spAutoFit/>
            </a:bodyPr>
            <a:lstStyle/>
            <a:p>
              <a:r>
                <a:rPr lang="ja-JP" altLang="en-US" dirty="0"/>
                <a:t>調性格の共感覚色分布</a:t>
              </a:r>
              <a:endParaRPr lang="zh-CN" altLang="en-US" dirty="0"/>
            </a:p>
          </p:txBody>
        </p:sp>
        <p:sp>
          <p:nvSpPr>
            <p:cNvPr id="33" name="矩形: 圆角 32"/>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内容占位符 2"/>
          <p:cNvSpPr>
            <a:spLocks noGrp="1"/>
          </p:cNvSpPr>
          <p:nvPr>
            <p:ph idx="1"/>
          </p:nvPr>
        </p:nvSpPr>
        <p:spPr>
          <a:xfrm>
            <a:off x="1097881" y="1845734"/>
            <a:ext cx="5948519" cy="1490979"/>
          </a:xfrm>
        </p:spPr>
        <p:txBody>
          <a:bodyPr>
            <a:normAutofit/>
          </a:bodyPr>
          <a:lstStyle/>
          <a:p>
            <a:pPr>
              <a:buFont typeface="Wingdings" panose="05000000000000000000" pitchFamily="2" charset="2"/>
              <a:buChar char="l"/>
            </a:pPr>
            <a:r>
              <a:rPr lang="ja-JP" altLang="en-US" sz="2800" dirty="0">
                <a:solidFill>
                  <a:schemeClr val="tx1"/>
                </a:solidFill>
              </a:rPr>
              <a:t>商品の調性</a:t>
            </a:r>
            <a:r>
              <a:rPr lang="ja-JP" altLang="en-US" sz="2800" dirty="0"/>
              <a:t>格を推定</a:t>
            </a:r>
            <a:endParaRPr lang="en-US" altLang="ja-JP" sz="2800" dirty="0"/>
          </a:p>
          <a:p>
            <a:pPr lvl="2">
              <a:buFont typeface="Wingdings" panose="05000000000000000000" pitchFamily="2" charset="2"/>
              <a:buChar char="l"/>
            </a:pPr>
            <a:r>
              <a:rPr lang="ja-JP" altLang="en-US" sz="2400" dirty="0"/>
              <a:t>商品と調性格の色分布の</a:t>
            </a:r>
            <a:r>
              <a:rPr lang="en-US" altLang="ja-JP" sz="2400" dirty="0"/>
              <a:t>EMD</a:t>
            </a:r>
            <a:r>
              <a:rPr lang="ja-JP" altLang="en-US" sz="2400" dirty="0"/>
              <a:t>距離</a:t>
            </a:r>
            <a:r>
              <a:rPr lang="en-US" altLang="ja-JP" sz="2400" dirty="0"/>
              <a:t>[1]</a:t>
            </a:r>
            <a:endParaRPr lang="en-US" altLang="ja-JP" sz="2400" dirty="0"/>
          </a:p>
          <a:p>
            <a:pPr lvl="2">
              <a:buFont typeface="Wingdings" panose="05000000000000000000" pitchFamily="2" charset="2"/>
              <a:buChar char="l"/>
            </a:pPr>
            <a:r>
              <a:rPr lang="ja-JP" altLang="en-US" sz="2400" dirty="0"/>
              <a:t>最低距離値の調性格を結果とする</a:t>
            </a:r>
            <a:endParaRPr lang="en-US" altLang="ja-JP" sz="2400" dirty="0"/>
          </a:p>
          <a:p>
            <a:pPr lvl="2">
              <a:buFont typeface="Wingdings" panose="05000000000000000000" pitchFamily="2" charset="2"/>
              <a:buChar char="l"/>
            </a:pPr>
            <a:endParaRPr lang="en-US" altLang="ja-JP" sz="2000" dirty="0"/>
          </a:p>
          <a:p>
            <a:pPr marL="0" indent="0">
              <a:buNone/>
            </a:pPr>
            <a:endParaRPr lang="zh-CN" altLang="en-US" sz="2400" dirty="0"/>
          </a:p>
        </p:txBody>
      </p:sp>
      <p:sp>
        <p:nvSpPr>
          <p:cNvPr id="36" name="文本框 35"/>
          <p:cNvSpPr txBox="1"/>
          <p:nvPr/>
        </p:nvSpPr>
        <p:spPr>
          <a:xfrm>
            <a:off x="600" y="6294647"/>
            <a:ext cx="11704320" cy="922020"/>
          </a:xfrm>
          <a:prstGeom prst="rect">
            <a:avLst/>
          </a:prstGeom>
          <a:noFill/>
        </p:spPr>
        <p:txBody>
          <a:bodyPr wrap="square" rtlCol="0">
            <a:spAutoFit/>
          </a:bodyPr>
          <a:lstStyle/>
          <a:p>
            <a:r>
              <a:rPr lang="en-US" altLang="zh-CN" dirty="0"/>
              <a:t>[1] “The Earth Mover's Distance”, a method to evaluate dissimilarity between two multi-dimensional distributions in some feature space . http://homepages.inf.ed.ac.uk/rbf/CVonline/LOCAL_COPIES/RUBNER/emd.htm</a:t>
            </a:r>
            <a:endParaRPr lang="zh-CN" altLang="en-US" dirty="0"/>
          </a:p>
          <a:p>
            <a:endParaRPr lang="zh-CN" altLang="en-US" dirty="0"/>
          </a:p>
        </p:txBody>
      </p:sp>
      <p:sp>
        <p:nvSpPr>
          <p:cNvPr id="4" name="灯片编号占位符 3"/>
          <p:cNvSpPr>
            <a:spLocks noGrp="1"/>
          </p:cNvSpPr>
          <p:nvPr>
            <p:ph type="sldNum" sz="quarter" idx="12"/>
          </p:nvPr>
        </p:nvSpPr>
        <p:spPr>
          <a:xfrm>
            <a:off x="10730743" y="6459785"/>
            <a:ext cx="1312154" cy="365125"/>
          </a:xfrm>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1859"/>
    </mc:Choice>
    <mc:Fallback>
      <p:transition spd="slow" advTm="2185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システム実装</a:t>
            </a:r>
            <a:endParaRPr lang="en-US" altLang="ja-JP" sz="7200" dirty="0"/>
          </a:p>
        </p:txBody>
      </p:sp>
      <p:sp>
        <p:nvSpPr>
          <p:cNvPr id="3" name="文本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159"/>
    </mc:Choice>
    <mc:Fallback>
      <p:transition spd="slow" advTm="215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システム全体とレコメンドプロセス</a:t>
            </a:r>
            <a:endParaRPr lang="zh-CN" altLang="en-US" dirty="0"/>
          </a:p>
        </p:txBody>
      </p:sp>
      <p:grpSp>
        <p:nvGrpSpPr>
          <p:cNvPr id="4" name="组合 3"/>
          <p:cNvGrpSpPr/>
          <p:nvPr/>
        </p:nvGrpSpPr>
        <p:grpSpPr>
          <a:xfrm>
            <a:off x="143004" y="1850073"/>
            <a:ext cx="12038638" cy="4527723"/>
            <a:chOff x="-5080" y="950422"/>
            <a:chExt cx="12038638" cy="4527723"/>
          </a:xfrm>
        </p:grpSpPr>
        <p:pic>
          <p:nvPicPr>
            <p:cNvPr id="5" name="图片 4"/>
            <p:cNvPicPr>
              <a:picLocks noChangeAspect="1"/>
            </p:cNvPicPr>
            <p:nvPr/>
          </p:nvPicPr>
          <p:blipFill>
            <a:blip r:embed="rId1"/>
            <a:stretch>
              <a:fillRect/>
            </a:stretch>
          </p:blipFill>
          <p:spPr>
            <a:xfrm>
              <a:off x="6758305" y="1725930"/>
              <a:ext cx="907415" cy="964565"/>
            </a:xfrm>
            <a:prstGeom prst="rect">
              <a:avLst/>
            </a:prstGeom>
          </p:spPr>
        </p:pic>
        <p:pic>
          <p:nvPicPr>
            <p:cNvPr id="6" name="图片 5"/>
            <p:cNvPicPr>
              <a:picLocks noChangeAspect="1"/>
            </p:cNvPicPr>
            <p:nvPr/>
          </p:nvPicPr>
          <p:blipFill>
            <a:blip r:embed="rId2"/>
            <a:stretch>
              <a:fillRect/>
            </a:stretch>
          </p:blipFill>
          <p:spPr>
            <a:xfrm>
              <a:off x="-5080" y="1992140"/>
              <a:ext cx="2707005" cy="2228850"/>
            </a:xfrm>
            <a:prstGeom prst="rect">
              <a:avLst/>
            </a:prstGeom>
          </p:spPr>
        </p:pic>
        <p:pic>
          <p:nvPicPr>
            <p:cNvPr id="7" name="图片 6"/>
            <p:cNvPicPr>
              <a:picLocks noChangeAspect="1"/>
            </p:cNvPicPr>
            <p:nvPr/>
          </p:nvPicPr>
          <p:blipFill>
            <a:blip r:embed="rId3"/>
            <a:stretch>
              <a:fillRect/>
            </a:stretch>
          </p:blipFill>
          <p:spPr>
            <a:xfrm>
              <a:off x="9212888" y="1859669"/>
              <a:ext cx="2820670" cy="2228215"/>
            </a:xfrm>
            <a:prstGeom prst="rect">
              <a:avLst/>
            </a:prstGeom>
          </p:spPr>
        </p:pic>
        <p:sp>
          <p:nvSpPr>
            <p:cNvPr id="8" name="圆角矩形 7"/>
            <p:cNvSpPr/>
            <p:nvPr/>
          </p:nvSpPr>
          <p:spPr>
            <a:xfrm>
              <a:off x="4231312" y="950422"/>
              <a:ext cx="4137025" cy="40197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zh-CN" sz="3600">
                <a:solidFill>
                  <a:schemeClr val="tx1"/>
                </a:solidFill>
              </a:endParaRPr>
            </a:p>
          </p:txBody>
        </p:sp>
        <p:sp>
          <p:nvSpPr>
            <p:cNvPr id="9" name="右箭头 8"/>
            <p:cNvSpPr/>
            <p:nvPr/>
          </p:nvSpPr>
          <p:spPr>
            <a:xfrm>
              <a:off x="2868930" y="1888490"/>
              <a:ext cx="1773555" cy="646430"/>
            </a:xfrm>
            <a:prstGeom prst="rightArrow">
              <a:avLst/>
            </a:prstGeom>
            <a:solidFill>
              <a:srgbClr val="ECC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tx1"/>
                  </a:solidFill>
                </a:rPr>
                <a:t>1</a:t>
              </a:r>
              <a:r>
                <a:rPr lang="ja-JP" altLang="en-US" sz="1600" b="1" dirty="0">
                  <a:solidFill>
                    <a:schemeClr val="tx1"/>
                  </a:solidFill>
                </a:rPr>
                <a:t>．</a:t>
              </a:r>
              <a:r>
                <a:rPr lang="en-US" altLang="ja-JP" sz="1600" b="1" dirty="0">
                  <a:solidFill>
                    <a:schemeClr val="tx1"/>
                  </a:solidFill>
                </a:rPr>
                <a:t>User</a:t>
              </a:r>
              <a:r>
                <a:rPr lang="ja-JP" altLang="zh-CN" sz="1600" b="1" dirty="0">
                  <a:solidFill>
                    <a:schemeClr val="tx1"/>
                  </a:solidFill>
                </a:rPr>
                <a:t>データ</a:t>
              </a:r>
              <a:endParaRPr lang="ja-JP" altLang="zh-CN" sz="1600" b="1" dirty="0">
                <a:solidFill>
                  <a:schemeClr val="tx1"/>
                </a:solidFill>
              </a:endParaRPr>
            </a:p>
          </p:txBody>
        </p:sp>
        <p:sp>
          <p:nvSpPr>
            <p:cNvPr id="10" name="右箭头 9"/>
            <p:cNvSpPr/>
            <p:nvPr/>
          </p:nvSpPr>
          <p:spPr>
            <a:xfrm>
              <a:off x="7665720" y="1884680"/>
              <a:ext cx="1666240" cy="646430"/>
            </a:xfrm>
            <a:prstGeom prst="rightArrow">
              <a:avLst/>
            </a:prstGeom>
            <a:solidFill>
              <a:srgbClr val="E9B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2</a:t>
              </a:r>
              <a:r>
                <a:rPr lang="ja-JP" altLang="en-US" sz="1600" b="1">
                  <a:solidFill>
                    <a:schemeClr val="tx1"/>
                  </a:solidFill>
                </a:rPr>
                <a:t>．</a:t>
              </a:r>
              <a:r>
                <a:rPr lang="ja-JP" altLang="zh-CN" sz="1600" b="1">
                  <a:solidFill>
                    <a:schemeClr val="tx1"/>
                  </a:solidFill>
                </a:rPr>
                <a:t>データ分析</a:t>
              </a:r>
              <a:endParaRPr lang="ja-JP" altLang="zh-CN" sz="1600" b="1">
                <a:solidFill>
                  <a:schemeClr val="tx1"/>
                </a:solidFill>
              </a:endParaRPr>
            </a:p>
          </p:txBody>
        </p:sp>
        <p:sp>
          <p:nvSpPr>
            <p:cNvPr id="11" name="左箭头 10"/>
            <p:cNvSpPr/>
            <p:nvPr/>
          </p:nvSpPr>
          <p:spPr>
            <a:xfrm>
              <a:off x="7665720" y="3636010"/>
              <a:ext cx="2349500" cy="607060"/>
            </a:xfrm>
            <a:prstGeom prst="leftArrow">
              <a:avLst/>
            </a:prstGeom>
            <a:solidFill>
              <a:srgbClr val="EBA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3</a:t>
              </a:r>
              <a:r>
                <a:rPr lang="ja-JP" altLang="en-US" sz="1600" b="1">
                  <a:solidFill>
                    <a:schemeClr val="tx1"/>
                  </a:solidFill>
                </a:rPr>
                <a:t>．</a:t>
              </a:r>
              <a:r>
                <a:rPr lang="ja-JP" altLang="zh-CN" sz="1600" b="1">
                  <a:solidFill>
                    <a:schemeClr val="tx1"/>
                  </a:solidFill>
                </a:rPr>
                <a:t>レコメンド計算完了</a:t>
              </a:r>
              <a:endParaRPr lang="ja-JP" altLang="zh-CN" sz="1600" b="1">
                <a:solidFill>
                  <a:schemeClr val="tx1"/>
                </a:solidFill>
              </a:endParaRPr>
            </a:p>
          </p:txBody>
        </p:sp>
        <p:sp>
          <p:nvSpPr>
            <p:cNvPr id="12" name="左箭头 11"/>
            <p:cNvSpPr/>
            <p:nvPr/>
          </p:nvSpPr>
          <p:spPr>
            <a:xfrm>
              <a:off x="2359660" y="3636010"/>
              <a:ext cx="2282825" cy="607060"/>
            </a:xfrm>
            <a:prstGeom prst="lef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4</a:t>
              </a:r>
              <a:r>
                <a:rPr lang="ja-JP" altLang="en-US" sz="1600" b="1">
                  <a:solidFill>
                    <a:schemeClr val="tx1"/>
                  </a:solidFill>
                </a:rPr>
                <a:t>．</a:t>
              </a:r>
              <a:r>
                <a:rPr lang="ja-JP" altLang="zh-CN" sz="1600" b="1">
                  <a:solidFill>
                    <a:schemeClr val="tx1"/>
                  </a:solidFill>
                </a:rPr>
                <a:t>レコメンド結果表示</a:t>
              </a:r>
              <a:endParaRPr lang="ja-JP" altLang="zh-CN" sz="1600" b="1">
                <a:solidFill>
                  <a:schemeClr val="tx1"/>
                </a:solidFill>
              </a:endParaRPr>
            </a:p>
          </p:txBody>
        </p:sp>
        <p:grpSp>
          <p:nvGrpSpPr>
            <p:cNvPr id="13" name="组合 12"/>
            <p:cNvGrpSpPr/>
            <p:nvPr/>
          </p:nvGrpSpPr>
          <p:grpSpPr>
            <a:xfrm>
              <a:off x="882650" y="5109845"/>
              <a:ext cx="10426700" cy="368300"/>
              <a:chOff x="1365" y="6787"/>
              <a:chExt cx="16420" cy="580"/>
            </a:xfrm>
          </p:grpSpPr>
          <p:sp>
            <p:nvSpPr>
              <p:cNvPr id="23" name="文本框 22"/>
              <p:cNvSpPr txBox="1"/>
              <p:nvPr/>
            </p:nvSpPr>
            <p:spPr>
              <a:xfrm>
                <a:off x="1365" y="6787"/>
                <a:ext cx="2742" cy="580"/>
              </a:xfrm>
              <a:prstGeom prst="rect">
                <a:avLst/>
              </a:prstGeom>
              <a:noFill/>
            </p:spPr>
            <p:txBody>
              <a:bodyPr wrap="square" rtlCol="0">
                <a:spAutoFit/>
              </a:bodyPr>
              <a:lstStyle/>
              <a:p>
                <a:r>
                  <a:rPr lang="ja-JP" altLang="zh-CN" b="1" dirty="0"/>
                  <a:t>ウェブサイト</a:t>
                </a:r>
                <a:endParaRPr lang="ja-JP" altLang="zh-CN" b="1" dirty="0"/>
              </a:p>
            </p:txBody>
          </p:sp>
          <p:sp>
            <p:nvSpPr>
              <p:cNvPr id="24" name="文本框 23"/>
              <p:cNvSpPr txBox="1"/>
              <p:nvPr/>
            </p:nvSpPr>
            <p:spPr>
              <a:xfrm>
                <a:off x="15043" y="6787"/>
                <a:ext cx="2742" cy="580"/>
              </a:xfrm>
              <a:prstGeom prst="rect">
                <a:avLst/>
              </a:prstGeom>
              <a:noFill/>
            </p:spPr>
            <p:txBody>
              <a:bodyPr wrap="square" rtlCol="0">
                <a:spAutoFit/>
              </a:bodyPr>
              <a:lstStyle/>
              <a:p>
                <a:r>
                  <a:rPr lang="ja-JP" altLang="zh-CN" b="1" dirty="0"/>
                  <a:t>エンジン</a:t>
                </a:r>
                <a:endParaRPr lang="ja-JP" altLang="zh-CN" b="1" dirty="0"/>
              </a:p>
            </p:txBody>
          </p:sp>
          <p:sp>
            <p:nvSpPr>
              <p:cNvPr id="25" name="文本框 24"/>
              <p:cNvSpPr txBox="1"/>
              <p:nvPr/>
            </p:nvSpPr>
            <p:spPr>
              <a:xfrm>
                <a:off x="8229" y="6787"/>
                <a:ext cx="2742" cy="580"/>
              </a:xfrm>
              <a:prstGeom prst="rect">
                <a:avLst/>
              </a:prstGeom>
              <a:noFill/>
            </p:spPr>
            <p:txBody>
              <a:bodyPr wrap="square" rtlCol="0">
                <a:spAutoFit/>
              </a:bodyPr>
              <a:lstStyle/>
              <a:p>
                <a:pPr algn="ctr"/>
                <a:r>
                  <a:rPr lang="ja-JP" altLang="zh-CN" b="1" dirty="0"/>
                  <a:t>サーバ</a:t>
                </a:r>
                <a:endParaRPr lang="ja-JP" altLang="zh-CN" b="1" dirty="0"/>
              </a:p>
            </p:txBody>
          </p:sp>
        </p:grpSp>
        <p:pic>
          <p:nvPicPr>
            <p:cNvPr id="14" name="图片 13"/>
            <p:cNvPicPr>
              <a:picLocks noChangeAspect="1"/>
            </p:cNvPicPr>
            <p:nvPr/>
          </p:nvPicPr>
          <p:blipFill>
            <a:blip r:embed="rId4"/>
            <a:stretch>
              <a:fillRect/>
            </a:stretch>
          </p:blipFill>
          <p:spPr>
            <a:xfrm>
              <a:off x="4784090" y="1725930"/>
              <a:ext cx="702945" cy="971550"/>
            </a:xfrm>
            <a:prstGeom prst="rect">
              <a:avLst/>
            </a:prstGeom>
          </p:spPr>
        </p:pic>
        <p:sp>
          <p:nvSpPr>
            <p:cNvPr id="15" name="文本框 14"/>
            <p:cNvSpPr txBox="1"/>
            <p:nvPr/>
          </p:nvSpPr>
          <p:spPr>
            <a:xfrm>
              <a:off x="4642485" y="1243965"/>
              <a:ext cx="1102360" cy="368300"/>
            </a:xfrm>
            <a:prstGeom prst="rect">
              <a:avLst/>
            </a:prstGeom>
            <a:noFill/>
          </p:spPr>
          <p:txBody>
            <a:bodyPr wrap="none" rtlCol="0">
              <a:spAutoFit/>
            </a:bodyPr>
            <a:lstStyle/>
            <a:p>
              <a:r>
                <a:rPr lang="ja-JP" altLang="zh-CN" b="1"/>
                <a:t>情報履歴</a:t>
              </a:r>
              <a:endParaRPr lang="ja-JP" altLang="zh-CN" b="1"/>
            </a:p>
          </p:txBody>
        </p:sp>
        <p:sp>
          <p:nvSpPr>
            <p:cNvPr id="16" name="文本框 15"/>
            <p:cNvSpPr txBox="1"/>
            <p:nvPr/>
          </p:nvSpPr>
          <p:spPr>
            <a:xfrm>
              <a:off x="6647815" y="1243965"/>
              <a:ext cx="1256665" cy="368300"/>
            </a:xfrm>
            <a:prstGeom prst="rect">
              <a:avLst/>
            </a:prstGeom>
            <a:noFill/>
          </p:spPr>
          <p:txBody>
            <a:bodyPr wrap="none" rtlCol="0">
              <a:spAutoFit/>
            </a:bodyPr>
            <a:lstStyle/>
            <a:p>
              <a:r>
                <a:rPr lang="en-US" altLang="ja-JP" b="1"/>
                <a:t>request</a:t>
              </a:r>
              <a:r>
                <a:rPr lang="en-US" altLang="zh-CN" b="1"/>
                <a:t>.csv</a:t>
              </a:r>
              <a:endParaRPr lang="en-US" altLang="zh-CN" b="1"/>
            </a:p>
          </p:txBody>
        </p:sp>
        <p:pic>
          <p:nvPicPr>
            <p:cNvPr id="17" name="图片 16"/>
            <p:cNvPicPr>
              <a:picLocks noChangeAspect="1"/>
            </p:cNvPicPr>
            <p:nvPr/>
          </p:nvPicPr>
          <p:blipFill>
            <a:blip r:embed="rId5"/>
            <a:stretch>
              <a:fillRect/>
            </a:stretch>
          </p:blipFill>
          <p:spPr>
            <a:xfrm>
              <a:off x="6774180" y="3340100"/>
              <a:ext cx="902970" cy="902970"/>
            </a:xfrm>
            <a:prstGeom prst="rect">
              <a:avLst/>
            </a:prstGeom>
          </p:spPr>
        </p:pic>
        <p:sp>
          <p:nvSpPr>
            <p:cNvPr id="18" name="文本框 17"/>
            <p:cNvSpPr txBox="1"/>
            <p:nvPr/>
          </p:nvSpPr>
          <p:spPr>
            <a:xfrm>
              <a:off x="6686550" y="4243070"/>
              <a:ext cx="1078230" cy="368300"/>
            </a:xfrm>
            <a:prstGeom prst="rect">
              <a:avLst/>
            </a:prstGeom>
            <a:noFill/>
          </p:spPr>
          <p:txBody>
            <a:bodyPr wrap="none" rtlCol="0">
              <a:spAutoFit/>
            </a:bodyPr>
            <a:lstStyle/>
            <a:p>
              <a:r>
                <a:rPr lang="en-US" altLang="ja-JP" b="1"/>
                <a:t>result.csv</a:t>
              </a:r>
              <a:endParaRPr lang="en-US" altLang="ja-JP" b="1"/>
            </a:p>
          </p:txBody>
        </p:sp>
        <p:sp>
          <p:nvSpPr>
            <p:cNvPr id="19" name="右箭头 23"/>
            <p:cNvSpPr/>
            <p:nvPr/>
          </p:nvSpPr>
          <p:spPr>
            <a:xfrm>
              <a:off x="5650230" y="1915795"/>
              <a:ext cx="1123950" cy="61531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1200">
                  <a:solidFill>
                    <a:schemeClr val="tx1"/>
                  </a:solidFill>
                </a:rPr>
                <a:t>データ処理</a:t>
              </a:r>
              <a:endParaRPr lang="ja-JP" altLang="zh-CN" sz="1200">
                <a:solidFill>
                  <a:schemeClr val="tx1"/>
                </a:solidFill>
              </a:endParaRPr>
            </a:p>
          </p:txBody>
        </p:sp>
        <p:sp>
          <p:nvSpPr>
            <p:cNvPr id="20" name="左箭头 2"/>
            <p:cNvSpPr/>
            <p:nvPr/>
          </p:nvSpPr>
          <p:spPr>
            <a:xfrm>
              <a:off x="5649595" y="3522980"/>
              <a:ext cx="1108710" cy="59436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データ処理</a:t>
              </a:r>
              <a:endParaRPr lang="ja-JP" altLang="en-US" sz="1200">
                <a:solidFill>
                  <a:schemeClr val="tx1"/>
                </a:solidFill>
              </a:endParaRPr>
            </a:p>
          </p:txBody>
        </p:sp>
        <p:pic>
          <p:nvPicPr>
            <p:cNvPr id="21" name="图片 20"/>
            <p:cNvPicPr>
              <a:picLocks noChangeAspect="1"/>
            </p:cNvPicPr>
            <p:nvPr/>
          </p:nvPicPr>
          <p:blipFill>
            <a:blip r:embed="rId5"/>
            <a:stretch>
              <a:fillRect/>
            </a:stretch>
          </p:blipFill>
          <p:spPr>
            <a:xfrm>
              <a:off x="4747260" y="3340100"/>
              <a:ext cx="902970" cy="902970"/>
            </a:xfrm>
            <a:prstGeom prst="rect">
              <a:avLst/>
            </a:prstGeom>
          </p:spPr>
        </p:pic>
        <p:sp>
          <p:nvSpPr>
            <p:cNvPr id="22" name="文本框 21"/>
            <p:cNvSpPr txBox="1"/>
            <p:nvPr/>
          </p:nvSpPr>
          <p:spPr>
            <a:xfrm>
              <a:off x="4863465" y="4243070"/>
              <a:ext cx="671195" cy="368300"/>
            </a:xfrm>
            <a:prstGeom prst="rect">
              <a:avLst/>
            </a:prstGeom>
            <a:noFill/>
          </p:spPr>
          <p:txBody>
            <a:bodyPr wrap="none" rtlCol="0">
              <a:spAutoFit/>
            </a:bodyPr>
            <a:lstStyle/>
            <a:p>
              <a:r>
                <a:rPr lang="en-US" altLang="ja-JP" b="1"/>
                <a:t>JSON</a:t>
              </a:r>
              <a:endParaRPr lang="en-US" altLang="ja-JP" b="1"/>
            </a:p>
          </p:txBody>
        </p:sp>
      </p:grpSp>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a:p>
        </p:txBody>
      </p:sp>
      <p:sp>
        <p:nvSpPr>
          <p:cNvPr id="26" name="页脚占位符 25"/>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1605"/>
    </mc:Choice>
    <mc:Fallback>
      <p:transition spd="slow" advTm="2160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システム構築</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目標</a:t>
            </a:r>
            <a:endParaRPr lang="en-US" altLang="ja-JP" sz="2200" dirty="0"/>
          </a:p>
          <a:p>
            <a:pPr lvl="2">
              <a:buFont typeface="Wingdings" panose="05000000000000000000" pitchFamily="2" charset="2"/>
              <a:buChar char="l"/>
            </a:pPr>
            <a:r>
              <a:rPr lang="ja-JP" altLang="en-US" sz="2400" dirty="0">
                <a:solidFill>
                  <a:schemeClr val="tx1"/>
                </a:solidFill>
              </a:rPr>
              <a:t>開発用ウェブサイトではなく、</a:t>
            </a:r>
            <a:r>
              <a:rPr lang="en-US" altLang="ja-JP" sz="2400" b="1" dirty="0">
                <a:solidFill>
                  <a:srgbClr val="FF0000"/>
                </a:solidFill>
              </a:rPr>
              <a:t>IROYA</a:t>
            </a:r>
            <a:r>
              <a:rPr lang="ja-JP" altLang="en-US" sz="2400" b="1" dirty="0">
                <a:solidFill>
                  <a:srgbClr val="FF0000"/>
                </a:solidFill>
              </a:rPr>
              <a:t>通販サイト</a:t>
            </a:r>
            <a:r>
              <a:rPr lang="ja-JP" altLang="en-US" sz="2400" dirty="0"/>
              <a:t>でレコメンド機能を検証</a:t>
            </a:r>
            <a:endParaRPr lang="en-US" altLang="ja-JP" sz="2400" dirty="0"/>
          </a:p>
          <a:p>
            <a:pPr lvl="2">
              <a:buFont typeface="Wingdings" panose="05000000000000000000" pitchFamily="2" charset="2"/>
              <a:buChar char="l"/>
            </a:pPr>
            <a:r>
              <a:rPr lang="ja-JP" altLang="en-US" sz="2400" dirty="0"/>
              <a:t>運営しているサイトを影響せずに、</a:t>
            </a:r>
            <a:r>
              <a:rPr lang="ja-JP" altLang="en-US" sz="2400" b="1" dirty="0">
                <a:solidFill>
                  <a:srgbClr val="FF0000"/>
                </a:solidFill>
              </a:rPr>
              <a:t>実証実験用通販サイト</a:t>
            </a:r>
            <a:r>
              <a:rPr lang="ja-JP" altLang="en-US" sz="2400" dirty="0"/>
              <a:t>が必要</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モジュール</a:t>
            </a:r>
            <a:endParaRPr lang="en-US" altLang="ja-JP" sz="2800" dirty="0"/>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a:t>
            </a:r>
            <a:endParaRPr lang="en-US" altLang="ja-JP" sz="2400" dirty="0"/>
          </a:p>
          <a:p>
            <a:pPr lvl="2">
              <a:buFont typeface="Wingdings" panose="05000000000000000000" pitchFamily="2" charset="2"/>
              <a:buChar char="l"/>
            </a:pPr>
            <a:r>
              <a:rPr lang="ja-JP" altLang="en-US" sz="2400" dirty="0"/>
              <a:t>実証実験用</a:t>
            </a:r>
            <a:r>
              <a:rPr lang="en-US" altLang="ja-JP" sz="2400" dirty="0"/>
              <a:t>IROYA</a:t>
            </a:r>
            <a:r>
              <a:rPr lang="ja-JP" altLang="en-US" sz="2400" dirty="0"/>
              <a:t>通販サイト</a:t>
            </a:r>
            <a:endParaRPr lang="en-US" altLang="ja-JP" sz="2400"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5862"/>
    </mc:Choice>
    <mc:Fallback>
      <p:transition spd="slow" advTm="3586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レコメンダ</a:t>
            </a:r>
            <a:r>
              <a:rPr lang="en-US" altLang="ja-JP" dirty="0"/>
              <a:t>―</a:t>
            </a:r>
            <a:r>
              <a:rPr lang="ja-JP" altLang="en-US" dirty="0"/>
              <a:t>システム</a:t>
            </a:r>
            <a:endParaRPr lang="zh-CN" altLang="en-US" dirty="0"/>
          </a:p>
        </p:txBody>
      </p:sp>
      <p:sp>
        <p:nvSpPr>
          <p:cNvPr id="3" name="内容占位符 2"/>
          <p:cNvSpPr>
            <a:spLocks noGrp="1"/>
          </p:cNvSpPr>
          <p:nvPr>
            <p:ph idx="1"/>
          </p:nvPr>
        </p:nvSpPr>
        <p:spPr>
          <a:xfrm>
            <a:off x="1097879" y="1845733"/>
            <a:ext cx="6333937" cy="4725663"/>
          </a:xfrm>
        </p:spPr>
        <p:txBody>
          <a:bodyPr>
            <a:normAutofit/>
          </a:bodyPr>
          <a:lstStyle/>
          <a:p>
            <a:pPr>
              <a:buFont typeface="Wingdings" panose="05000000000000000000" pitchFamily="2" charset="2"/>
              <a:buChar char="l"/>
            </a:pPr>
            <a:r>
              <a:rPr lang="ja-JP" altLang="en-US" sz="2800" dirty="0"/>
              <a:t>エンジン</a:t>
            </a:r>
            <a:endParaRPr lang="en-US" altLang="ja-JP" sz="2800" dirty="0"/>
          </a:p>
          <a:p>
            <a:pPr lvl="2">
              <a:buFont typeface="Wingdings" panose="05000000000000000000" pitchFamily="2" charset="2"/>
              <a:buChar char="l"/>
            </a:pPr>
            <a:r>
              <a:rPr lang="ja-JP" altLang="en-US" sz="2400" dirty="0"/>
              <a:t>レコメンド手法を実現</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サーバとデータベース</a:t>
            </a:r>
            <a:endParaRPr lang="en-US" altLang="ja-JP" sz="2800" dirty="0"/>
          </a:p>
          <a:p>
            <a:pPr lvl="2">
              <a:buFont typeface="Wingdings" panose="05000000000000000000" pitchFamily="2" charset="2"/>
              <a:buChar char="l"/>
            </a:pPr>
            <a:r>
              <a:rPr lang="ja-JP" altLang="en-US" sz="2400" dirty="0"/>
              <a:t>データ管理</a:t>
            </a:r>
            <a:endParaRPr lang="en-US" altLang="ja-JP" sz="2400" dirty="0"/>
          </a:p>
          <a:p>
            <a:pPr lvl="2">
              <a:buFont typeface="Wingdings" panose="05000000000000000000" pitchFamily="2" charset="2"/>
              <a:buChar char="l"/>
            </a:pPr>
            <a:r>
              <a:rPr lang="en-US" altLang="ja-JP" sz="2400" dirty="0"/>
              <a:t>IROYA</a:t>
            </a:r>
            <a:r>
              <a:rPr lang="ja-JP" altLang="en-US" sz="2400" dirty="0"/>
              <a:t>通販サイト側と通信</a:t>
            </a:r>
            <a:endParaRPr lang="en-US" altLang="ja-JP" sz="2400" dirty="0"/>
          </a:p>
          <a:p>
            <a:pPr lvl="2">
              <a:buFont typeface="Wingdings" panose="05000000000000000000" pitchFamily="2" charset="2"/>
              <a:buChar char="l"/>
            </a:pPr>
            <a:endParaRPr lang="en-US" altLang="ja-JP" sz="2200" dirty="0"/>
          </a:p>
        </p:txBody>
      </p:sp>
      <p:grpSp>
        <p:nvGrpSpPr>
          <p:cNvPr id="28" name="组合 27"/>
          <p:cNvGrpSpPr/>
          <p:nvPr/>
        </p:nvGrpSpPr>
        <p:grpSpPr>
          <a:xfrm>
            <a:off x="7476123" y="2743200"/>
            <a:ext cx="4716477" cy="3534915"/>
            <a:chOff x="7475523" y="2743200"/>
            <a:chExt cx="4716477" cy="3534915"/>
          </a:xfrm>
        </p:grpSpPr>
        <p:pic>
          <p:nvPicPr>
            <p:cNvPr id="11" name="图片 10"/>
            <p:cNvPicPr>
              <a:picLocks noChangeAspect="1"/>
            </p:cNvPicPr>
            <p:nvPr/>
          </p:nvPicPr>
          <p:blipFill>
            <a:blip r:embed="rId1"/>
            <a:stretch>
              <a:fillRect/>
            </a:stretch>
          </p:blipFill>
          <p:spPr>
            <a:xfrm>
              <a:off x="7475523" y="5324612"/>
              <a:ext cx="796954" cy="815317"/>
            </a:xfrm>
            <a:prstGeom prst="rect">
              <a:avLst/>
            </a:prstGeom>
          </p:spPr>
        </p:pic>
        <p:sp>
          <p:nvSpPr>
            <p:cNvPr id="12" name="矩形: 圆角 11"/>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5" name="矩形: 圆角 4"/>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15" name="矩形: 圆角 14"/>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8" name="直接箭头连接符 7"/>
            <p:cNvCxnSpPr>
              <a:stCxn id="5" idx="2"/>
              <a:endCxn id="15"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5" idx="0"/>
              <a:endCxn id="5"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500837" y="4696829"/>
              <a:ext cx="932815" cy="368300"/>
            </a:xfrm>
            <a:prstGeom prst="rect">
              <a:avLst/>
            </a:prstGeom>
            <a:noFill/>
          </p:spPr>
          <p:txBody>
            <a:bodyPr wrap="none" rtlCol="0">
              <a:spAutoFit/>
            </a:bodyPr>
            <a:lstStyle/>
            <a:p>
              <a:r>
                <a:rPr lang="en-US" altLang="ja-JP" dirty="0"/>
                <a:t>Request</a:t>
              </a:r>
              <a:endParaRPr lang="zh-CN" altLang="en-US" dirty="0"/>
            </a:p>
          </p:txBody>
        </p:sp>
        <p:sp>
          <p:nvSpPr>
            <p:cNvPr id="22" name="文本框 21"/>
            <p:cNvSpPr txBox="1"/>
            <p:nvPr/>
          </p:nvSpPr>
          <p:spPr>
            <a:xfrm>
              <a:off x="10329469" y="4093709"/>
              <a:ext cx="986155" cy="368300"/>
            </a:xfrm>
            <a:prstGeom prst="rect">
              <a:avLst/>
            </a:prstGeom>
            <a:noFill/>
          </p:spPr>
          <p:txBody>
            <a:bodyPr wrap="none" rtlCol="0">
              <a:spAutoFit/>
            </a:bodyPr>
            <a:lstStyle/>
            <a:p>
              <a:r>
                <a:rPr lang="en-US" altLang="zh-CN" dirty="0"/>
                <a:t>Respond</a:t>
              </a:r>
              <a:endParaRPr lang="zh-CN" altLang="en-US" dirty="0"/>
            </a:p>
          </p:txBody>
        </p:sp>
        <p:sp>
          <p:nvSpPr>
            <p:cNvPr id="27" name="矩形 26"/>
            <p:cNvSpPr/>
            <p:nvPr/>
          </p:nvSpPr>
          <p:spPr>
            <a:xfrm>
              <a:off x="8877299" y="5909815"/>
              <a:ext cx="2177415" cy="368300"/>
            </a:xfrm>
            <a:prstGeom prst="rect">
              <a:avLst/>
            </a:prstGeom>
          </p:spPr>
          <p:txBody>
            <a:bodyPr wrap="none">
              <a:spAutoFit/>
            </a:bodyPr>
            <a:lstStyle/>
            <a:p>
              <a:r>
                <a:rPr lang="ja-JP" altLang="en-US" dirty="0"/>
                <a:t>レコメンダ</a:t>
              </a:r>
              <a:r>
                <a:rPr lang="en-US" altLang="ja-JP" dirty="0"/>
                <a:t>―</a:t>
              </a:r>
              <a:r>
                <a:rPr lang="ja-JP" altLang="en-US" dirty="0"/>
                <a:t>システム</a:t>
              </a:r>
              <a:endParaRPr lang="en-US" altLang="ja-JP" dirty="0"/>
            </a:p>
          </p:txBody>
        </p:sp>
      </p:gr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6" name="页脚占位符 5"/>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6638"/>
    </mc:Choice>
    <mc:Fallback>
      <p:transition spd="slow" advTm="1663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実証実験用</a:t>
            </a:r>
            <a:r>
              <a:rPr lang="en-US" altLang="ja-JP" dirty="0"/>
              <a:t>IROYA</a:t>
            </a:r>
            <a:r>
              <a:rPr lang="ja-JP" altLang="en-US" dirty="0"/>
              <a:t>通販サイト</a:t>
            </a:r>
            <a:endParaRPr lang="zh-CN" altLang="en-US" dirty="0"/>
          </a:p>
        </p:txBody>
      </p:sp>
      <p:sp>
        <p:nvSpPr>
          <p:cNvPr id="3" name="内容占位符 2"/>
          <p:cNvSpPr>
            <a:spLocks noGrp="1"/>
          </p:cNvSpPr>
          <p:nvPr>
            <p:ph idx="1"/>
          </p:nvPr>
        </p:nvSpPr>
        <p:spPr>
          <a:xfrm>
            <a:off x="1097880" y="1845733"/>
            <a:ext cx="5232400" cy="4725663"/>
          </a:xfrm>
        </p:spPr>
        <p:txBody>
          <a:bodyPr>
            <a:normAutofit/>
          </a:bodyPr>
          <a:lstStyle/>
          <a:p>
            <a:pPr>
              <a:buFont typeface="Wingdings" panose="05000000000000000000" pitchFamily="2" charset="2"/>
              <a:buChar char="l"/>
            </a:pPr>
            <a:r>
              <a:rPr lang="en-US" altLang="ja-JP" sz="2800" dirty="0"/>
              <a:t>AWS</a:t>
            </a:r>
            <a:r>
              <a:rPr lang="ja-JP" altLang="en-US" sz="2800" dirty="0"/>
              <a:t>の</a:t>
            </a:r>
            <a:r>
              <a:rPr lang="en-US" altLang="ja-JP" sz="2800" dirty="0"/>
              <a:t>IP</a:t>
            </a:r>
            <a:r>
              <a:rPr lang="ja-JP" altLang="en-US" sz="2800" dirty="0"/>
              <a:t>を入力して訪問</a:t>
            </a:r>
            <a:endParaRPr lang="en-US" altLang="ja-JP" sz="2800" dirty="0"/>
          </a:p>
          <a:p>
            <a:pPr>
              <a:buFont typeface="Wingdings" panose="05000000000000000000" pitchFamily="2" charset="2"/>
              <a:buChar char="l"/>
            </a:pPr>
            <a:r>
              <a:rPr lang="ja-JP" altLang="en-US" sz="2800" dirty="0"/>
              <a:t>おすすめアイテム欄がある</a:t>
            </a:r>
            <a:endParaRPr lang="en-US" altLang="ja-JP" sz="2800" dirty="0"/>
          </a:p>
          <a:p>
            <a:pPr>
              <a:buFont typeface="Wingdings" panose="05000000000000000000" pitchFamily="2" charset="2"/>
              <a:buChar char="l"/>
            </a:pPr>
            <a:r>
              <a:rPr lang="en-US" altLang="ja-JP" sz="2800" dirty="0"/>
              <a:t>IROYA</a:t>
            </a:r>
            <a:r>
              <a:rPr lang="ja-JP" altLang="en-US" sz="2800" dirty="0"/>
              <a:t>側が協力</a:t>
            </a:r>
            <a:endParaRPr lang="en-US" altLang="ja-JP" sz="2800" dirty="0"/>
          </a:p>
          <a:p>
            <a:pPr lvl="2">
              <a:buFont typeface="Wingdings" panose="05000000000000000000" pitchFamily="2" charset="2"/>
              <a:buChar char="l"/>
            </a:pPr>
            <a:endParaRPr lang="en-US" altLang="ja-JP" dirty="0"/>
          </a:p>
          <a:p>
            <a:pPr lvl="2">
              <a:buFont typeface="Wingdings" panose="05000000000000000000" pitchFamily="2" charset="2"/>
              <a:buChar char="l"/>
            </a:pPr>
            <a:endParaRPr lang="en-US" altLang="ja-JP" sz="2000" dirty="0"/>
          </a:p>
          <a:p>
            <a:pPr marL="0" indent="0">
              <a:buNone/>
            </a:pPr>
            <a:endParaRPr lang="zh-CN" altLang="en-US" sz="2400" dirty="0"/>
          </a:p>
        </p:txBody>
      </p:sp>
      <p:pic>
        <p:nvPicPr>
          <p:cNvPr id="17" name="图片 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53240" y="1737360"/>
            <a:ext cx="5037563" cy="4373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图片 17"/>
          <p:cNvPicPr>
            <a:picLocks noChangeAspect="1"/>
          </p:cNvPicPr>
          <p:nvPr/>
        </p:nvPicPr>
        <p:blipFill>
          <a:blip r:embed="rId2"/>
          <a:stretch>
            <a:fillRect/>
          </a:stretch>
        </p:blipFill>
        <p:spPr>
          <a:xfrm>
            <a:off x="6531243" y="5380517"/>
            <a:ext cx="796954" cy="820481"/>
          </a:xfrm>
          <a:prstGeom prst="rect">
            <a:avLst/>
          </a:prstGeom>
        </p:spPr>
      </p:pic>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2814"/>
    </mc:Choice>
    <mc:Fallback>
      <p:transition spd="slow" advTm="2281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ja-JP" altLang="en-US" sz="4400" dirty="0"/>
              <a:t>通販サイトとレコメンダ</a:t>
            </a:r>
            <a:r>
              <a:rPr lang="en-US" altLang="ja-JP" sz="4400" dirty="0"/>
              <a:t>―</a:t>
            </a:r>
            <a:r>
              <a:rPr lang="ja-JP" altLang="en-US" sz="4400" dirty="0"/>
              <a:t>システムの通信</a:t>
            </a:r>
            <a:endParaRPr lang="zh-CN" altLang="en-US" sz="4400" dirty="0"/>
          </a:p>
        </p:txBody>
      </p:sp>
      <p:sp>
        <p:nvSpPr>
          <p:cNvPr id="14" name="文本框 13"/>
          <p:cNvSpPr txBox="1"/>
          <p:nvPr/>
        </p:nvSpPr>
        <p:spPr>
          <a:xfrm rot="19985956">
            <a:off x="5283047" y="4251523"/>
            <a:ext cx="1541145" cy="368300"/>
          </a:xfrm>
          <a:prstGeom prst="rect">
            <a:avLst/>
          </a:prstGeom>
          <a:noFill/>
        </p:spPr>
        <p:txBody>
          <a:bodyPr wrap="none" rtlCol="0">
            <a:spAutoFit/>
          </a:bodyPr>
          <a:lstStyle/>
          <a:p>
            <a:r>
              <a:rPr lang="ja-JP" altLang="en-US" dirty="0"/>
              <a:t>レコメンド結果</a:t>
            </a:r>
            <a:endParaRPr lang="zh-CN" altLang="en-US" dirty="0"/>
          </a:p>
        </p:txBody>
      </p:sp>
      <p:pic>
        <p:nvPicPr>
          <p:cNvPr id="16" name="图片 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7821" y="2425960"/>
            <a:ext cx="3995055" cy="3468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6"/>
          <p:cNvPicPr>
            <a:picLocks noChangeAspect="1"/>
          </p:cNvPicPr>
          <p:nvPr/>
        </p:nvPicPr>
        <p:blipFill>
          <a:blip r:embed="rId2"/>
          <a:stretch>
            <a:fillRect/>
          </a:stretch>
        </p:blipFill>
        <p:spPr>
          <a:xfrm>
            <a:off x="413908" y="5073696"/>
            <a:ext cx="796954" cy="820481"/>
          </a:xfrm>
          <a:prstGeom prst="rect">
            <a:avLst/>
          </a:prstGeom>
        </p:spPr>
      </p:pic>
      <p:grpSp>
        <p:nvGrpSpPr>
          <p:cNvPr id="25" name="组合 24"/>
          <p:cNvGrpSpPr/>
          <p:nvPr/>
        </p:nvGrpSpPr>
        <p:grpSpPr>
          <a:xfrm>
            <a:off x="7476123" y="2453949"/>
            <a:ext cx="4716477" cy="3816410"/>
            <a:chOff x="7475523" y="2743200"/>
            <a:chExt cx="4716477" cy="3816410"/>
          </a:xfrm>
        </p:grpSpPr>
        <p:pic>
          <p:nvPicPr>
            <p:cNvPr id="26" name="图片 25"/>
            <p:cNvPicPr>
              <a:picLocks noChangeAspect="1"/>
            </p:cNvPicPr>
            <p:nvPr/>
          </p:nvPicPr>
          <p:blipFill>
            <a:blip r:embed="rId2"/>
            <a:stretch>
              <a:fillRect/>
            </a:stretch>
          </p:blipFill>
          <p:spPr>
            <a:xfrm>
              <a:off x="7475523" y="5324612"/>
              <a:ext cx="796954" cy="815317"/>
            </a:xfrm>
            <a:prstGeom prst="rect">
              <a:avLst/>
            </a:prstGeom>
          </p:spPr>
        </p:pic>
        <p:sp>
          <p:nvSpPr>
            <p:cNvPr id="27" name="矩形: 圆角 26"/>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8" name="矩形: 圆角 27"/>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29" name="矩形: 圆角 28"/>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30" name="直接箭头连接符 29"/>
            <p:cNvCxnSpPr>
              <a:stCxn id="28" idx="2"/>
              <a:endCxn id="29"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9" idx="0"/>
              <a:endCxn id="28"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500837" y="4696829"/>
              <a:ext cx="932815" cy="368300"/>
            </a:xfrm>
            <a:prstGeom prst="rect">
              <a:avLst/>
            </a:prstGeom>
            <a:noFill/>
          </p:spPr>
          <p:txBody>
            <a:bodyPr wrap="none" rtlCol="0">
              <a:spAutoFit/>
            </a:bodyPr>
            <a:lstStyle/>
            <a:p>
              <a:r>
                <a:rPr lang="en-US" altLang="ja-JP" dirty="0"/>
                <a:t>Request</a:t>
              </a:r>
              <a:endParaRPr lang="zh-CN" altLang="en-US" dirty="0"/>
            </a:p>
          </p:txBody>
        </p:sp>
        <p:sp>
          <p:nvSpPr>
            <p:cNvPr id="33" name="文本框 32"/>
            <p:cNvSpPr txBox="1"/>
            <p:nvPr/>
          </p:nvSpPr>
          <p:spPr>
            <a:xfrm>
              <a:off x="10329469" y="4093709"/>
              <a:ext cx="986155" cy="368300"/>
            </a:xfrm>
            <a:prstGeom prst="rect">
              <a:avLst/>
            </a:prstGeom>
            <a:noFill/>
          </p:spPr>
          <p:txBody>
            <a:bodyPr wrap="none" rtlCol="0">
              <a:spAutoFit/>
            </a:bodyPr>
            <a:lstStyle/>
            <a:p>
              <a:r>
                <a:rPr lang="en-US" altLang="zh-CN" dirty="0"/>
                <a:t>Respond</a:t>
              </a:r>
              <a:endParaRPr lang="zh-CN" altLang="en-US" dirty="0"/>
            </a:p>
          </p:txBody>
        </p:sp>
        <p:sp>
          <p:nvSpPr>
            <p:cNvPr id="34" name="矩形 33"/>
            <p:cNvSpPr/>
            <p:nvPr/>
          </p:nvSpPr>
          <p:spPr>
            <a:xfrm>
              <a:off x="8905169" y="6160830"/>
              <a:ext cx="2399030" cy="398780"/>
            </a:xfrm>
            <a:prstGeom prst="rect">
              <a:avLst/>
            </a:prstGeom>
          </p:spPr>
          <p:txBody>
            <a:bodyPr wrap="none">
              <a:spAutoFit/>
            </a:bodyPr>
            <a:lstStyle/>
            <a:p>
              <a:r>
                <a:rPr lang="ja-JP" altLang="en-US" sz="2000" dirty="0"/>
                <a:t>レコメンダ</a:t>
              </a:r>
              <a:r>
                <a:rPr lang="en-US" altLang="ja-JP" sz="2000" dirty="0"/>
                <a:t>―</a:t>
              </a:r>
              <a:r>
                <a:rPr lang="ja-JP" altLang="en-US" sz="2000" dirty="0"/>
                <a:t>システム</a:t>
              </a:r>
              <a:endParaRPr lang="en-US" altLang="ja-JP" sz="2000" dirty="0"/>
            </a:p>
          </p:txBody>
        </p:sp>
      </p:grpSp>
      <p:sp>
        <p:nvSpPr>
          <p:cNvPr id="4" name="箭头: 右 3"/>
          <p:cNvSpPr/>
          <p:nvPr/>
        </p:nvSpPr>
        <p:spPr>
          <a:xfrm>
            <a:off x="5189481" y="3056596"/>
            <a:ext cx="268511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670387" y="2803626"/>
            <a:ext cx="1198880" cy="398780"/>
          </a:xfrm>
          <a:prstGeom prst="rect">
            <a:avLst/>
          </a:prstGeom>
          <a:noFill/>
        </p:spPr>
        <p:txBody>
          <a:bodyPr wrap="none" rtlCol="0">
            <a:spAutoFit/>
          </a:bodyPr>
          <a:lstStyle/>
          <a:p>
            <a:r>
              <a:rPr lang="ja-JP" altLang="en-US" sz="2000" dirty="0"/>
              <a:t>閲覧情報</a:t>
            </a:r>
            <a:endParaRPr lang="zh-CN" altLang="en-US" sz="2000" dirty="0"/>
          </a:p>
        </p:txBody>
      </p:sp>
      <p:sp>
        <p:nvSpPr>
          <p:cNvPr id="5" name="箭头: 下 4"/>
          <p:cNvSpPr/>
          <p:nvPr/>
        </p:nvSpPr>
        <p:spPr>
          <a:xfrm rot="3776628">
            <a:off x="6116906" y="2662070"/>
            <a:ext cx="345790" cy="3816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775433" y="5850678"/>
            <a:ext cx="2588895" cy="398780"/>
          </a:xfrm>
          <a:prstGeom prst="rect">
            <a:avLst/>
          </a:prstGeom>
        </p:spPr>
        <p:txBody>
          <a:bodyPr wrap="none">
            <a:spAutoFit/>
          </a:bodyPr>
          <a:lstStyle/>
          <a:p>
            <a:r>
              <a:rPr lang="ja-JP" altLang="en-US" sz="2000" dirty="0"/>
              <a:t>実証実験用通販サイト</a:t>
            </a:r>
            <a:endParaRPr lang="en-US" altLang="ja-JP" sz="2000" dirty="0"/>
          </a:p>
        </p:txBody>
      </p:sp>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6" name="页脚占位符 5"/>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9679"/>
    </mc:Choice>
    <mc:Fallback>
      <p:transition spd="slow" advTm="1967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エンジン実装</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ユーザーベースフィルタリング（ハン）</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コンテンツベースフィルタリング（</a:t>
            </a:r>
            <a:r>
              <a:rPr lang="en-US" altLang="ja-JP" sz="2800" dirty="0"/>
              <a:t>Du</a:t>
            </a:r>
            <a:r>
              <a:rPr lang="ja-JP" altLang="en-US" sz="2800" dirty="0"/>
              <a:t>）</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カラーベースフィルタリング（</a:t>
            </a:r>
            <a:r>
              <a:rPr lang="en-US" altLang="ja-JP" sz="2800" dirty="0"/>
              <a:t>Du</a:t>
            </a:r>
            <a:r>
              <a:rPr lang="ja-JP" altLang="en-US" sz="2800" dirty="0"/>
              <a:t>、ハン）</a:t>
            </a:r>
            <a:endParaRPr lang="zh-CN" altLang="en-US" sz="2800"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1571"/>
    </mc:Choice>
    <mc:Fallback>
      <p:transition spd="slow" advTm="1157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880" y="286603"/>
            <a:ext cx="10720472" cy="1450757"/>
          </a:xfrm>
        </p:spPr>
        <p:txBody>
          <a:bodyPr>
            <a:normAutofit/>
          </a:bodyPr>
          <a:lstStyle/>
          <a:p>
            <a:r>
              <a:rPr lang="ja-JP" altLang="en-US" dirty="0"/>
              <a:t>コンテンツベースフィルタリング実装（</a:t>
            </a:r>
            <a:r>
              <a:rPr lang="en-US" altLang="zh-CN" dirty="0"/>
              <a:t>1/3</a:t>
            </a:r>
            <a:r>
              <a:rPr lang="ja-JP" altLang="en-US" dirty="0"/>
              <a:t>）</a:t>
            </a:r>
            <a:endParaRPr lang="zh-CN" altLang="en-US" dirty="0"/>
          </a:p>
        </p:txBody>
      </p:sp>
      <p:sp>
        <p:nvSpPr>
          <p:cNvPr id="4" name="内容占位符 2"/>
          <p:cNvSpPr txBox="1">
            <a:spLocks noGrp="1"/>
          </p:cNvSpPr>
          <p:nvPr>
            <p:ph idx="1"/>
          </p:nvPr>
        </p:nvSpPr>
        <p:spPr>
          <a:xfrm>
            <a:off x="1097880" y="1845734"/>
            <a:ext cx="10052802" cy="1811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商品のキーワード内容を準備</a:t>
            </a:r>
            <a:endParaRPr lang="en-US" altLang="ja-JP" sz="2800" dirty="0"/>
          </a:p>
          <a:p>
            <a:pPr lvl="2">
              <a:buFont typeface="Wingdings" panose="05000000000000000000" pitchFamily="2" charset="2"/>
              <a:buChar char="l"/>
            </a:pPr>
            <a:r>
              <a:rPr lang="ja-JP" altLang="zh-CN" sz="2400" dirty="0"/>
              <a:t>「</a:t>
            </a:r>
            <a:r>
              <a:rPr lang="en-US" altLang="zh-CN" sz="2400" dirty="0"/>
              <a:t>https://iroza.jp/products/</a:t>
            </a:r>
            <a:r>
              <a:rPr lang="ja-JP" altLang="zh-CN" sz="2400" dirty="0"/>
              <a:t>商品</a:t>
            </a:r>
            <a:r>
              <a:rPr lang="en-US" altLang="zh-CN" sz="2400" dirty="0"/>
              <a:t>ID</a:t>
            </a:r>
            <a:r>
              <a:rPr lang="ja-JP" altLang="zh-CN" sz="2400" dirty="0"/>
              <a:t>」形式</a:t>
            </a:r>
            <a:r>
              <a:rPr lang="ja-JP" altLang="en-US" sz="2400" dirty="0"/>
              <a:t>で自動的商品ページを訪問</a:t>
            </a:r>
            <a:endParaRPr lang="en-US" altLang="ja-JP" sz="2400" dirty="0"/>
          </a:p>
          <a:p>
            <a:pPr lvl="2">
              <a:buFont typeface="Wingdings" panose="05000000000000000000" pitchFamily="2" charset="2"/>
              <a:buChar char="l"/>
            </a:pPr>
            <a:r>
              <a:rPr lang="ja-JP" altLang="en-US" sz="2400" dirty="0"/>
              <a:t>ページから、キーワード内容を抽出</a:t>
            </a:r>
            <a:endParaRPr lang="en-US" altLang="ja-JP" sz="2400" dirty="0"/>
          </a:p>
          <a:p>
            <a:pPr lvl="2">
              <a:buFont typeface="Wingdings" panose="05000000000000000000" pitchFamily="2" charset="2"/>
              <a:buChar char="l"/>
            </a:pPr>
            <a:r>
              <a:rPr lang="zh-CN" altLang="en-US" sz="2400" dirty="0"/>
              <a:t>長袖</a:t>
            </a:r>
            <a:r>
              <a:rPr lang="ja-JP" altLang="en-US" sz="2400" dirty="0"/>
              <a:t>シャツ限定</a:t>
            </a:r>
            <a:endParaRPr lang="en-US" altLang="ja-JP" sz="2400" dirty="0"/>
          </a:p>
        </p:txBody>
      </p:sp>
      <p:pic>
        <p:nvPicPr>
          <p:cNvPr id="5" name="图片 4"/>
          <p:cNvPicPr>
            <a:picLocks noChangeAspect="1"/>
          </p:cNvPicPr>
          <p:nvPr/>
        </p:nvPicPr>
        <p:blipFill>
          <a:blip r:embed="rId1"/>
          <a:stretch>
            <a:fillRect/>
          </a:stretch>
        </p:blipFill>
        <p:spPr>
          <a:xfrm>
            <a:off x="7749224" y="3510972"/>
            <a:ext cx="3934647" cy="2466495"/>
          </a:xfrm>
          <a:prstGeom prst="rect">
            <a:avLst/>
          </a:prstGeom>
        </p:spPr>
      </p:pic>
      <p:sp>
        <p:nvSpPr>
          <p:cNvPr id="7" name="箭头: 右 6"/>
          <p:cNvSpPr/>
          <p:nvPr/>
        </p:nvSpPr>
        <p:spPr>
          <a:xfrm>
            <a:off x="3935067" y="4764390"/>
            <a:ext cx="3445322"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600" y="3483644"/>
            <a:ext cx="3762375" cy="2952750"/>
          </a:xfrm>
          <a:prstGeom prst="rect">
            <a:avLst/>
          </a:prstGeom>
        </p:spPr>
      </p:pic>
      <p:sp>
        <p:nvSpPr>
          <p:cNvPr id="8" name="文本框 7"/>
          <p:cNvSpPr txBox="1"/>
          <p:nvPr/>
        </p:nvSpPr>
        <p:spPr>
          <a:xfrm>
            <a:off x="4568915" y="4364280"/>
            <a:ext cx="2349500" cy="398780"/>
          </a:xfrm>
          <a:prstGeom prst="rect">
            <a:avLst/>
          </a:prstGeom>
          <a:noFill/>
        </p:spPr>
        <p:txBody>
          <a:bodyPr wrap="none" rtlCol="0">
            <a:spAutoFit/>
          </a:bodyPr>
          <a:lstStyle/>
          <a:p>
            <a:r>
              <a:rPr lang="ja-JP" altLang="en-US" sz="2000" dirty="0"/>
              <a:t>キーワード内容抽出</a:t>
            </a:r>
            <a:endParaRPr lang="zh-CN" altLang="en-US" sz="2000" dirty="0"/>
          </a:p>
        </p:txBody>
      </p:sp>
      <p:sp>
        <p:nvSpPr>
          <p:cNvPr id="6" name="灯片编号占位符 5"/>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9" name="页脚占位符 8"/>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5676"/>
    </mc:Choice>
    <mc:Fallback>
      <p:transition spd="slow" advTm="2567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880" y="286603"/>
            <a:ext cx="10639800" cy="1450757"/>
          </a:xfrm>
        </p:spPr>
        <p:txBody>
          <a:bodyPr/>
          <a:lstStyle/>
          <a:p>
            <a:r>
              <a:rPr lang="ja-JP" altLang="en-US" dirty="0"/>
              <a:t>コンテンツベースフィルタリング実装（</a:t>
            </a:r>
            <a:r>
              <a:rPr lang="en-US" altLang="zh-CN" dirty="0"/>
              <a:t>2/3</a:t>
            </a:r>
            <a:r>
              <a:rPr lang="ja-JP" altLang="en-US" dirty="0"/>
              <a:t>）</a:t>
            </a:r>
            <a:endParaRPr lang="zh-CN" altLang="en-US" dirty="0"/>
          </a:p>
        </p:txBody>
      </p:sp>
      <p:sp>
        <p:nvSpPr>
          <p:cNvPr id="4" name="内容占位符 2"/>
          <p:cNvSpPr txBox="1">
            <a:spLocks noGrp="1"/>
          </p:cNvSpPr>
          <p:nvPr>
            <p:ph idx="1"/>
          </p:nvPr>
        </p:nvSpPr>
        <p:spPr>
          <a:xfrm>
            <a:off x="1097880" y="1845735"/>
            <a:ext cx="8486335" cy="1277388"/>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オープンソースを導入</a:t>
            </a:r>
            <a:endParaRPr lang="en-US" altLang="ja-JP" sz="2800" dirty="0"/>
          </a:p>
          <a:p>
            <a:pPr lvl="2">
              <a:buFont typeface="Wingdings" panose="05000000000000000000" pitchFamily="2" charset="2"/>
              <a:buChar char="l"/>
            </a:pPr>
            <a:r>
              <a:rPr lang="ja-JP" altLang="en-US" sz="2400" dirty="0"/>
              <a:t>商品のキーワード内容をトレニンーグ</a:t>
            </a:r>
            <a:endParaRPr lang="en-US" altLang="ja-JP" sz="2400" dirty="0"/>
          </a:p>
          <a:p>
            <a:pPr lvl="2">
              <a:buFont typeface="Wingdings" panose="05000000000000000000" pitchFamily="2" charset="2"/>
              <a:buChar char="l"/>
            </a:pPr>
            <a:r>
              <a:rPr lang="en-US" altLang="ja-JP" sz="2400" dirty="0"/>
              <a:t>TF-IDF</a:t>
            </a:r>
            <a:r>
              <a:rPr lang="ja-JP" altLang="en-US" sz="2400" dirty="0"/>
              <a:t>で、閲覧商品と類似度高い商品を求める</a:t>
            </a:r>
            <a:endParaRPr lang="en-US" altLang="zh-CN" sz="2400" dirty="0"/>
          </a:p>
          <a:p>
            <a:pPr>
              <a:buFont typeface="Wingdings" panose="05000000000000000000" pitchFamily="2" charset="2"/>
              <a:buChar char="l"/>
            </a:pPr>
            <a:endParaRPr lang="en-US" altLang="ja-JP" sz="2800" dirty="0"/>
          </a:p>
        </p:txBody>
      </p:sp>
      <p:sp>
        <p:nvSpPr>
          <p:cNvPr id="5" name="箭头: 右 4"/>
          <p:cNvSpPr/>
          <p:nvPr/>
        </p:nvSpPr>
        <p:spPr>
          <a:xfrm rot="2343938">
            <a:off x="5081138" y="4066874"/>
            <a:ext cx="1520890" cy="351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860964" y="4211963"/>
            <a:ext cx="789477" cy="645160"/>
          </a:xfrm>
          <a:prstGeom prst="rect">
            <a:avLst/>
          </a:prstGeom>
          <a:noFill/>
        </p:spPr>
        <p:txBody>
          <a:bodyPr wrap="square" rtlCol="0">
            <a:spAutoFit/>
          </a:bodyPr>
          <a:lstStyle/>
          <a:p>
            <a:r>
              <a:rPr lang="en-US" altLang="zh-CN" dirty="0"/>
              <a:t>TF-IDF</a:t>
            </a:r>
            <a:endParaRPr lang="en-US" altLang="zh-CN" dirty="0"/>
          </a:p>
          <a:p>
            <a:endParaRPr lang="zh-CN" altLang="en-US" dirty="0"/>
          </a:p>
        </p:txBody>
      </p:sp>
      <p:pic>
        <p:nvPicPr>
          <p:cNvPr id="7" name="图片 6"/>
          <p:cNvPicPr>
            <a:picLocks noChangeAspect="1"/>
          </p:cNvPicPr>
          <p:nvPr/>
        </p:nvPicPr>
        <p:blipFill>
          <a:blip r:embed="rId1"/>
          <a:stretch>
            <a:fillRect/>
          </a:stretch>
        </p:blipFill>
        <p:spPr>
          <a:xfrm>
            <a:off x="6417780" y="4490557"/>
            <a:ext cx="5565885" cy="1450757"/>
          </a:xfrm>
          <a:prstGeom prst="rect">
            <a:avLst/>
          </a:prstGeom>
        </p:spPr>
      </p:pic>
      <p:pic>
        <p:nvPicPr>
          <p:cNvPr id="8" name="图片 7"/>
          <p:cNvPicPr>
            <a:picLocks noChangeAspect="1"/>
          </p:cNvPicPr>
          <p:nvPr/>
        </p:nvPicPr>
        <p:blipFill>
          <a:blip r:embed="rId2"/>
          <a:stretch>
            <a:fillRect/>
          </a:stretch>
        </p:blipFill>
        <p:spPr>
          <a:xfrm>
            <a:off x="326588" y="3412407"/>
            <a:ext cx="5972175" cy="314325"/>
          </a:xfrm>
          <a:prstGeom prst="rect">
            <a:avLst/>
          </a:prstGeom>
        </p:spPr>
      </p:pic>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9" name="页脚占位符 8"/>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8662"/>
    </mc:Choice>
    <mc:Fallback>
      <p:transition spd="slow" advTm="1866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プロジェクト概要</a:t>
            </a:r>
            <a:endParaRPr lang="zh-CN" altLang="en-US" dirty="0"/>
          </a:p>
        </p:txBody>
      </p:sp>
      <p:sp>
        <p:nvSpPr>
          <p:cNvPr id="3" name="文本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2"/>
          </p:nvPr>
        </p:nvSpPr>
        <p:spPr/>
        <p:txBody>
          <a:bodyPr/>
          <a:p>
            <a:fld id="{9A0DB2DC-4C9A-4742-B13C-FB6460FD3503}"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473"/>
    </mc:Choice>
    <mc:Fallback>
      <p:transition spd="slow" advTm="247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880" y="286603"/>
            <a:ext cx="10639800" cy="1450757"/>
          </a:xfrm>
        </p:spPr>
        <p:txBody>
          <a:bodyPr/>
          <a:lstStyle/>
          <a:p>
            <a:r>
              <a:rPr lang="ja-JP" altLang="en-US" dirty="0"/>
              <a:t>コンテンツベースフィルタリング実装（</a:t>
            </a:r>
            <a:r>
              <a:rPr lang="en-US" altLang="zh-CN" dirty="0"/>
              <a:t>3/3</a:t>
            </a:r>
            <a:r>
              <a:rPr lang="ja-JP" altLang="en-US" dirty="0"/>
              <a:t>）</a:t>
            </a:r>
            <a:endParaRPr lang="zh-CN" altLang="en-US" dirty="0"/>
          </a:p>
        </p:txBody>
      </p:sp>
      <p:sp>
        <p:nvSpPr>
          <p:cNvPr id="4" name="内容占位符 2"/>
          <p:cNvSpPr txBox="1">
            <a:spLocks noGrp="1"/>
          </p:cNvSpPr>
          <p:nvPr>
            <p:ph idx="1"/>
          </p:nvPr>
        </p:nvSpPr>
        <p:spPr>
          <a:xfrm>
            <a:off x="1097880" y="1845734"/>
            <a:ext cx="8486335" cy="24623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レコメンド</a:t>
            </a:r>
            <a:endParaRPr lang="zh-CN" altLang="en-US" sz="2800" dirty="0"/>
          </a:p>
        </p:txBody>
      </p:sp>
      <p:pic>
        <p:nvPicPr>
          <p:cNvPr id="6147" name="图片 4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6760" y="2889081"/>
            <a:ext cx="7467455" cy="24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8891"/>
    </mc:Choice>
    <mc:Fallback>
      <p:transition spd="slow" advTm="889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p:cNvSpPr>
            <a:spLocks noGrp="1"/>
          </p:cNvSpPr>
          <p:nvPr>
            <p:ph idx="1"/>
          </p:nvPr>
        </p:nvSpPr>
        <p:spPr>
          <a:xfrm>
            <a:off x="1097880" y="1737360"/>
            <a:ext cx="10058400" cy="4023360"/>
          </a:xfrm>
        </p:spPr>
        <p:txBody>
          <a:bodyPr>
            <a:normAutofit/>
          </a:bodyPr>
          <a:lstStyle/>
          <a:p>
            <a:pPr>
              <a:buFont typeface="Wingdings" panose="05000000000000000000" pitchFamily="2" charset="2"/>
              <a:buChar char="l"/>
            </a:pPr>
            <a:r>
              <a:rPr lang="ja-JP" altLang="en-US" sz="2800" dirty="0"/>
              <a:t>画像分析用のツールをインストール</a:t>
            </a:r>
            <a:endParaRPr lang="en-US" altLang="ja-JP" sz="2600" dirty="0"/>
          </a:p>
          <a:p>
            <a:pPr lvl="2">
              <a:buFont typeface="Wingdings" panose="05000000000000000000" pitchFamily="2" charset="2"/>
              <a:buChar char="l"/>
            </a:pPr>
            <a:r>
              <a:rPr lang="en-US" altLang="ja-JP" sz="2000" dirty="0"/>
              <a:t>OpenCV</a:t>
            </a:r>
            <a:r>
              <a:rPr lang="ja-JP" altLang="en-US" sz="2000" dirty="0"/>
              <a:t>、</a:t>
            </a:r>
            <a:r>
              <a:rPr lang="en-US" altLang="ja-JP" sz="2000" dirty="0"/>
              <a:t> Python </a:t>
            </a:r>
            <a:r>
              <a:rPr lang="ja-JP" altLang="en-US" sz="2000" dirty="0"/>
              <a:t>、</a:t>
            </a:r>
            <a:r>
              <a:rPr lang="en-US" altLang="ja-JP" sz="2000" dirty="0"/>
              <a:t> </a:t>
            </a:r>
            <a:r>
              <a:rPr lang="en-US" altLang="ja-JP" sz="2000" dirty="0" err="1"/>
              <a:t>sklearn</a:t>
            </a:r>
            <a:r>
              <a:rPr lang="en-US" altLang="ja-JP" sz="2000" dirty="0"/>
              <a:t> </a:t>
            </a:r>
            <a:r>
              <a:rPr lang="ja-JP" altLang="en-US" sz="2000" dirty="0"/>
              <a:t>、</a:t>
            </a:r>
            <a:r>
              <a:rPr lang="en-US" altLang="ja-JP" sz="2000" dirty="0" err="1"/>
              <a:t>Numpy</a:t>
            </a:r>
            <a:r>
              <a:rPr lang="ja-JP" altLang="en-US" sz="2000" dirty="0"/>
              <a:t>、</a:t>
            </a:r>
            <a:r>
              <a:rPr lang="en-US" altLang="ja-JP" sz="2000" dirty="0" err="1"/>
              <a:t>Matplotlib</a:t>
            </a:r>
            <a:r>
              <a:rPr lang="ja-JP" altLang="en-US" sz="2000" dirty="0"/>
              <a:t>、</a:t>
            </a:r>
            <a:endParaRPr lang="en-US" altLang="ja-JP" sz="2000" dirty="0"/>
          </a:p>
          <a:p>
            <a:pPr lvl="2">
              <a:buFont typeface="Wingdings" panose="05000000000000000000" pitchFamily="2" charset="2"/>
              <a:buChar char="l"/>
            </a:pPr>
            <a:r>
              <a:rPr lang="en-US" altLang="ja-JP" sz="2000" dirty="0"/>
              <a:t>cie2000 </a:t>
            </a:r>
            <a:r>
              <a:rPr lang="ja-JP" altLang="en-US" sz="2000" dirty="0"/>
              <a:t>、</a:t>
            </a:r>
            <a:r>
              <a:rPr lang="en-US" altLang="ja-JP" sz="2000" dirty="0"/>
              <a:t>swig</a:t>
            </a:r>
            <a:endParaRPr lang="en-US" altLang="ja-JP" sz="2000" dirty="0"/>
          </a:p>
          <a:p>
            <a:pPr lvl="2">
              <a:buFont typeface="Wingdings" panose="05000000000000000000" pitchFamily="2" charset="2"/>
              <a:buChar char="l"/>
            </a:pPr>
            <a:endParaRPr lang="en-US" altLang="ja-JP" sz="2000" dirty="0"/>
          </a:p>
        </p:txBody>
      </p:sp>
      <p:pic>
        <p:nvPicPr>
          <p:cNvPr id="4" name="图片 3"/>
          <p:cNvPicPr>
            <a:picLocks noChangeAspect="1"/>
          </p:cNvPicPr>
          <p:nvPr/>
        </p:nvPicPr>
        <p:blipFill>
          <a:blip r:embed="rId1"/>
          <a:stretch>
            <a:fillRect/>
          </a:stretch>
        </p:blipFill>
        <p:spPr>
          <a:xfrm>
            <a:off x="1097880" y="3771778"/>
            <a:ext cx="1654078" cy="1333934"/>
          </a:xfrm>
          <a:prstGeom prst="rect">
            <a:avLst/>
          </a:prstGeom>
        </p:spPr>
      </p:pic>
      <p:pic>
        <p:nvPicPr>
          <p:cNvPr id="5" name="图片 4"/>
          <p:cNvPicPr>
            <a:picLocks noChangeAspect="1"/>
          </p:cNvPicPr>
          <p:nvPr/>
        </p:nvPicPr>
        <p:blipFill>
          <a:blip r:embed="rId2"/>
          <a:stretch>
            <a:fillRect/>
          </a:stretch>
        </p:blipFill>
        <p:spPr>
          <a:xfrm>
            <a:off x="3123340" y="3771778"/>
            <a:ext cx="3216688" cy="1333934"/>
          </a:xfrm>
          <a:prstGeom prst="rect">
            <a:avLst/>
          </a:prstGeom>
        </p:spPr>
      </p:pic>
      <p:pic>
        <p:nvPicPr>
          <p:cNvPr id="6" name="图片 5"/>
          <p:cNvPicPr>
            <a:picLocks noChangeAspect="1"/>
          </p:cNvPicPr>
          <p:nvPr/>
        </p:nvPicPr>
        <p:blipFill>
          <a:blip r:embed="rId3"/>
          <a:stretch>
            <a:fillRect/>
          </a:stretch>
        </p:blipFill>
        <p:spPr>
          <a:xfrm>
            <a:off x="6656670" y="3895820"/>
            <a:ext cx="4438650" cy="1085850"/>
          </a:xfrm>
          <a:prstGeom prst="rect">
            <a:avLst/>
          </a:prstGeom>
        </p:spPr>
      </p:pic>
      <p:sp>
        <p:nvSpPr>
          <p:cNvPr id="7" name="灯片编号占位符 6"/>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8" name="页脚占位符 7"/>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2834"/>
    </mc:Choice>
    <mc:Fallback>
      <p:transition spd="slow" advTm="1283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ja-JP" dirty="0"/>
              <a:t>2/9</a:t>
            </a:r>
            <a:r>
              <a:rPr lang="ja-JP" altLang="en-US" dirty="0"/>
              <a:t>）</a:t>
            </a:r>
            <a:endParaRPr lang="zh-CN" altLang="en-US" dirty="0"/>
          </a:p>
        </p:txBody>
      </p:sp>
      <p:sp>
        <p:nvSpPr>
          <p:cNvPr id="3" name="内容占位符 2"/>
          <p:cNvSpPr>
            <a:spLocks noGrp="1"/>
          </p:cNvSpPr>
          <p:nvPr>
            <p:ph idx="1"/>
          </p:nvPr>
        </p:nvSpPr>
        <p:spPr>
          <a:xfrm>
            <a:off x="1097880" y="1737360"/>
            <a:ext cx="10058400" cy="1691639"/>
          </a:xfrm>
        </p:spPr>
        <p:txBody>
          <a:bodyPr>
            <a:normAutofit/>
          </a:bodyPr>
          <a:lstStyle/>
          <a:p>
            <a:pPr>
              <a:buFont typeface="Wingdings" panose="05000000000000000000" pitchFamily="2" charset="2"/>
              <a:buChar char="l"/>
            </a:pPr>
            <a:r>
              <a:rPr lang="ja-JP" altLang="en-US" sz="2800" dirty="0"/>
              <a:t>商品画像データをダウンロード</a:t>
            </a:r>
            <a:endParaRPr lang="en-US" altLang="ja-JP" sz="2800" dirty="0"/>
          </a:p>
          <a:p>
            <a:pPr lvl="2">
              <a:buFont typeface="Wingdings" panose="05000000000000000000" pitchFamily="2" charset="2"/>
              <a:buChar char="l"/>
            </a:pPr>
            <a:r>
              <a:rPr lang="ja-JP" altLang="zh-CN" sz="2000" dirty="0"/>
              <a:t>「</a:t>
            </a:r>
            <a:r>
              <a:rPr lang="en-US" altLang="zh-CN" sz="2000" dirty="0"/>
              <a:t>https://iroza.jp/products/</a:t>
            </a:r>
            <a:r>
              <a:rPr lang="ja-JP" altLang="zh-CN" sz="2000" dirty="0"/>
              <a:t>商品</a:t>
            </a:r>
            <a:r>
              <a:rPr lang="en-US" altLang="zh-CN" sz="2000" dirty="0"/>
              <a:t>ID</a:t>
            </a:r>
            <a:r>
              <a:rPr lang="ja-JP" altLang="zh-CN" sz="2000" dirty="0"/>
              <a:t>」形式</a:t>
            </a:r>
            <a:r>
              <a:rPr lang="ja-JP" altLang="en-US" sz="2000" dirty="0"/>
              <a:t>で自動的に商品ページを訪問</a:t>
            </a:r>
            <a:endParaRPr lang="en-US" altLang="ja-JP" sz="2000" dirty="0"/>
          </a:p>
          <a:p>
            <a:pPr lvl="2">
              <a:buFont typeface="Wingdings" panose="05000000000000000000" pitchFamily="2" charset="2"/>
              <a:buChar char="l"/>
            </a:pPr>
            <a:r>
              <a:rPr lang="ja-JP" altLang="en-US" sz="2000" dirty="0"/>
              <a:t>ページから、画像の</a:t>
            </a:r>
            <a:r>
              <a:rPr lang="en-US" altLang="ja-JP" sz="2000" dirty="0"/>
              <a:t>IP</a:t>
            </a:r>
            <a:r>
              <a:rPr lang="ja-JP" altLang="en-US" sz="2000" dirty="0"/>
              <a:t>アドレスを検索し、ダウンロード</a:t>
            </a:r>
            <a:endParaRPr lang="en-US" altLang="ja-JP" sz="2000" dirty="0"/>
          </a:p>
          <a:p>
            <a:pPr lvl="2">
              <a:buFont typeface="Wingdings" panose="05000000000000000000" pitchFamily="2" charset="2"/>
              <a:buChar char="l"/>
            </a:pPr>
            <a:r>
              <a:rPr lang="zh-CN" altLang="en-US" sz="2000" dirty="0"/>
              <a:t>長袖</a:t>
            </a:r>
            <a:r>
              <a:rPr lang="ja-JP" altLang="en-US" sz="2000" dirty="0"/>
              <a:t>シャツ限定</a:t>
            </a:r>
            <a:endParaRPr lang="en-US" altLang="ja-JP" sz="2000" dirty="0"/>
          </a:p>
          <a:p>
            <a:pPr lvl="2">
              <a:buFont typeface="Wingdings" panose="05000000000000000000" pitchFamily="2" charset="2"/>
              <a:buChar char="l"/>
            </a:pPr>
            <a:endParaRPr lang="en-US" altLang="ja-JP" sz="2000" dirty="0"/>
          </a:p>
        </p:txBody>
      </p:sp>
      <p:pic>
        <p:nvPicPr>
          <p:cNvPr id="7170" name="Picture 2" descr="JQ2JTDDZ`IJX@1H`75A(S@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84220" y="2788006"/>
            <a:ext cx="4098482" cy="358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2"/>
          <a:stretch>
            <a:fillRect/>
          </a:stretch>
        </p:blipFill>
        <p:spPr>
          <a:xfrm>
            <a:off x="269726" y="3518675"/>
            <a:ext cx="4472195" cy="2800769"/>
          </a:xfrm>
          <a:prstGeom prst="rect">
            <a:avLst/>
          </a:prstGeom>
        </p:spPr>
      </p:pic>
      <p:sp>
        <p:nvSpPr>
          <p:cNvPr id="6" name="箭头: 右 5"/>
          <p:cNvSpPr/>
          <p:nvPr/>
        </p:nvSpPr>
        <p:spPr>
          <a:xfrm>
            <a:off x="4839363" y="4985068"/>
            <a:ext cx="2447419"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4936801" y="4582308"/>
            <a:ext cx="2206625" cy="398780"/>
          </a:xfrm>
          <a:prstGeom prst="rect">
            <a:avLst/>
          </a:prstGeom>
          <a:noFill/>
        </p:spPr>
        <p:txBody>
          <a:bodyPr wrap="none" rtlCol="0">
            <a:spAutoFit/>
          </a:bodyPr>
          <a:lstStyle/>
          <a:p>
            <a:r>
              <a:rPr lang="ja-JP" altLang="en-US" sz="2000" b="1" dirty="0"/>
              <a:t>ダウンロード、保存</a:t>
            </a:r>
            <a:endParaRPr lang="zh-CN" altLang="en-US" sz="2000" b="1" dirty="0"/>
          </a:p>
        </p:txBody>
      </p:sp>
      <p:sp>
        <p:nvSpPr>
          <p:cNvPr id="7" name="灯片编号占位符 6"/>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8" name="页脚占位符 7"/>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7615"/>
    </mc:Choice>
    <mc:Fallback>
      <p:transition spd="slow" advTm="2761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ja-JP" dirty="0"/>
              <a:t>3/9</a:t>
            </a:r>
            <a:r>
              <a:rPr lang="ja-JP" altLang="en-US" dirty="0"/>
              <a:t>）</a:t>
            </a:r>
            <a:endParaRPr lang="zh-CN" altLang="en-US" dirty="0"/>
          </a:p>
        </p:txBody>
      </p:sp>
      <p:sp>
        <p:nvSpPr>
          <p:cNvPr id="3" name="内容占位符 2"/>
          <p:cNvSpPr>
            <a:spLocks noGrp="1"/>
          </p:cNvSpPr>
          <p:nvPr>
            <p:ph idx="1"/>
          </p:nvPr>
        </p:nvSpPr>
        <p:spPr>
          <a:xfrm>
            <a:off x="1097880" y="1737360"/>
            <a:ext cx="6670706" cy="922331"/>
          </a:xfrm>
        </p:spPr>
        <p:txBody>
          <a:bodyPr>
            <a:normAutofit/>
          </a:bodyPr>
          <a:lstStyle/>
          <a:p>
            <a:pPr>
              <a:buFont typeface="Wingdings" panose="05000000000000000000" pitchFamily="2" charset="2"/>
              <a:buChar char="l"/>
            </a:pPr>
            <a:r>
              <a:rPr lang="ja-JP" altLang="en-US" sz="2800" dirty="0"/>
              <a:t>商品画像の色が</a:t>
            </a:r>
            <a:r>
              <a:rPr lang="en-US" altLang="ja-JP" sz="2800" dirty="0"/>
              <a:t>Munsell</a:t>
            </a:r>
            <a:r>
              <a:rPr lang="ja-JP" altLang="en-US" sz="2800" dirty="0"/>
              <a:t>上の分布を求め</a:t>
            </a:r>
            <a:endParaRPr lang="en-US" altLang="ja-JP" sz="2800" dirty="0"/>
          </a:p>
          <a:p>
            <a:pPr lvl="2">
              <a:buFont typeface="Wingdings" panose="05000000000000000000" pitchFamily="2" charset="2"/>
              <a:buChar char="l"/>
            </a:pPr>
            <a:endParaRPr lang="en-US" altLang="ja-JP" sz="2200" dirty="0"/>
          </a:p>
        </p:txBody>
      </p:sp>
      <p:pic>
        <p:nvPicPr>
          <p:cNvPr id="4" name="图片 3"/>
          <p:cNvPicPr>
            <a:picLocks noChangeAspect="1"/>
          </p:cNvPicPr>
          <p:nvPr/>
        </p:nvPicPr>
        <p:blipFill>
          <a:blip r:embed="rId1"/>
          <a:stretch>
            <a:fillRect/>
          </a:stretch>
        </p:blipFill>
        <p:spPr>
          <a:xfrm>
            <a:off x="128876" y="2633269"/>
            <a:ext cx="1580585" cy="2007770"/>
          </a:xfrm>
          <a:prstGeom prst="rect">
            <a:avLst/>
          </a:prstGeom>
        </p:spPr>
      </p:pic>
      <p:sp>
        <p:nvSpPr>
          <p:cNvPr id="5" name="箭头: 右 4"/>
          <p:cNvSpPr/>
          <p:nvPr/>
        </p:nvSpPr>
        <p:spPr>
          <a:xfrm>
            <a:off x="1948861" y="3390356"/>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2629288" y="2735709"/>
            <a:ext cx="1946669" cy="2100525"/>
            <a:chOff x="3308127" y="3091721"/>
            <a:chExt cx="1609725" cy="1539886"/>
          </a:xfrm>
        </p:grpSpPr>
        <p:sp>
          <p:nvSpPr>
            <p:cNvPr id="10" name="矩形 9"/>
            <p:cNvSpPr/>
            <p:nvPr/>
          </p:nvSpPr>
          <p:spPr>
            <a:xfrm>
              <a:off x="3308127" y="3091721"/>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3" name="文本框 12"/>
            <p:cNvSpPr txBox="1"/>
            <p:nvPr/>
          </p:nvSpPr>
          <p:spPr>
            <a:xfrm>
              <a:off x="3827316" y="3244124"/>
              <a:ext cx="482557" cy="269999"/>
            </a:xfrm>
            <a:prstGeom prst="rect">
              <a:avLst/>
            </a:prstGeom>
            <a:noFill/>
          </p:spPr>
          <p:txBody>
            <a:bodyPr wrap="none" rtlCol="0">
              <a:spAutoFit/>
            </a:bodyPr>
            <a:lstStyle/>
            <a:p>
              <a:r>
                <a:rPr lang="en-US" altLang="zh-CN" b="1" dirty="0"/>
                <a:t>RGB</a:t>
              </a:r>
              <a:endParaRPr lang="zh-CN" altLang="en-US" b="1" dirty="0"/>
            </a:p>
          </p:txBody>
        </p:sp>
      </p:grpSp>
      <p:grpSp>
        <p:nvGrpSpPr>
          <p:cNvPr id="17" name="组合 16"/>
          <p:cNvGrpSpPr/>
          <p:nvPr/>
        </p:nvGrpSpPr>
        <p:grpSpPr>
          <a:xfrm>
            <a:off x="5281288" y="2735708"/>
            <a:ext cx="1946669" cy="2100525"/>
            <a:chOff x="4020060" y="4173955"/>
            <a:chExt cx="1609725" cy="1539886"/>
          </a:xfrm>
        </p:grpSpPr>
        <p:sp>
          <p:nvSpPr>
            <p:cNvPr id="8" name="矩形 7"/>
            <p:cNvSpPr/>
            <p:nvPr/>
          </p:nvSpPr>
          <p:spPr>
            <a:xfrm>
              <a:off x="4020060" y="4173955"/>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5" name="文本框 14"/>
            <p:cNvSpPr txBox="1"/>
            <p:nvPr/>
          </p:nvSpPr>
          <p:spPr>
            <a:xfrm>
              <a:off x="4520807" y="4326359"/>
              <a:ext cx="425848" cy="269999"/>
            </a:xfrm>
            <a:prstGeom prst="rect">
              <a:avLst/>
            </a:prstGeom>
            <a:noFill/>
          </p:spPr>
          <p:txBody>
            <a:bodyPr wrap="none" rtlCol="0">
              <a:spAutoFit/>
            </a:bodyPr>
            <a:lstStyle/>
            <a:p>
              <a:r>
                <a:rPr lang="en-US" altLang="zh-CN" b="1" dirty="0"/>
                <a:t>Lab</a:t>
              </a:r>
              <a:endParaRPr lang="zh-CN" altLang="en-US" b="1" dirty="0"/>
            </a:p>
          </p:txBody>
        </p:sp>
        <p:pic>
          <p:nvPicPr>
            <p:cNvPr id="16" name="图片 15"/>
            <p:cNvPicPr>
              <a:picLocks noChangeAspect="1"/>
            </p:cNvPicPr>
            <p:nvPr/>
          </p:nvPicPr>
          <p:blipFill>
            <a:blip r:embed="rId2"/>
            <a:stretch>
              <a:fillRect/>
            </a:stretch>
          </p:blipFill>
          <p:spPr>
            <a:xfrm>
              <a:off x="4087330" y="4868928"/>
              <a:ext cx="1448771" cy="636489"/>
            </a:xfrm>
            <a:prstGeom prst="rect">
              <a:avLst/>
            </a:prstGeom>
          </p:spPr>
        </p:pic>
      </p:grpSp>
      <p:pic>
        <p:nvPicPr>
          <p:cNvPr id="1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585" y="4059870"/>
            <a:ext cx="4424014" cy="112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箭头: 右 21"/>
          <p:cNvSpPr/>
          <p:nvPr/>
        </p:nvSpPr>
        <p:spPr>
          <a:xfrm>
            <a:off x="4676914" y="3419559"/>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473609" y="5236512"/>
            <a:ext cx="3295015" cy="398780"/>
          </a:xfrm>
          <a:prstGeom prst="rect">
            <a:avLst/>
          </a:prstGeom>
          <a:noFill/>
        </p:spPr>
        <p:txBody>
          <a:bodyPr wrap="none" rtlCol="0">
            <a:spAutoFit/>
          </a:bodyPr>
          <a:lstStyle/>
          <a:p>
            <a:r>
              <a:rPr lang="ja-JP" altLang="en-US" sz="2000" dirty="0"/>
              <a:t>商品画像が</a:t>
            </a:r>
            <a:r>
              <a:rPr lang="en-US" altLang="ja-JP" sz="2000" dirty="0"/>
              <a:t>Munsell</a:t>
            </a:r>
            <a:r>
              <a:rPr lang="ja-JP" altLang="en-US" sz="2000" dirty="0"/>
              <a:t>上の分布</a:t>
            </a:r>
            <a:endParaRPr lang="zh-CN" altLang="en-US" sz="2000" dirty="0"/>
          </a:p>
        </p:txBody>
      </p:sp>
      <p:pic>
        <p:nvPicPr>
          <p:cNvPr id="6" name="图片 5"/>
          <p:cNvPicPr>
            <a:picLocks noChangeAspect="1"/>
          </p:cNvPicPr>
          <p:nvPr/>
        </p:nvPicPr>
        <p:blipFill>
          <a:blip r:embed="rId4"/>
          <a:stretch>
            <a:fillRect/>
          </a:stretch>
        </p:blipFill>
        <p:spPr>
          <a:xfrm>
            <a:off x="2859065" y="3548360"/>
            <a:ext cx="1485900" cy="828675"/>
          </a:xfrm>
          <a:prstGeom prst="rect">
            <a:avLst/>
          </a:prstGeom>
        </p:spPr>
      </p:pic>
      <p:sp>
        <p:nvSpPr>
          <p:cNvPr id="9" name="箭头: 右 8"/>
          <p:cNvSpPr/>
          <p:nvPr/>
        </p:nvSpPr>
        <p:spPr>
          <a:xfrm rot="1788532">
            <a:off x="7332999" y="3760301"/>
            <a:ext cx="644587" cy="488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5"/>
          <a:stretch>
            <a:fillRect/>
          </a:stretch>
        </p:blipFill>
        <p:spPr>
          <a:xfrm>
            <a:off x="1770303" y="4140328"/>
            <a:ext cx="763748" cy="615926"/>
          </a:xfrm>
          <a:prstGeom prst="rect">
            <a:avLst/>
          </a:prstGeom>
        </p:spPr>
      </p:pic>
      <p:sp>
        <p:nvSpPr>
          <p:cNvPr id="7" name="文本框 6"/>
          <p:cNvSpPr txBox="1"/>
          <p:nvPr/>
        </p:nvSpPr>
        <p:spPr>
          <a:xfrm rot="1857078">
            <a:off x="7193260" y="3457435"/>
            <a:ext cx="1301750" cy="398780"/>
          </a:xfrm>
          <a:prstGeom prst="rect">
            <a:avLst/>
          </a:prstGeom>
          <a:noFill/>
        </p:spPr>
        <p:txBody>
          <a:bodyPr wrap="none" rtlCol="0">
            <a:spAutoFit/>
          </a:bodyPr>
          <a:lstStyle/>
          <a:p>
            <a:r>
              <a:rPr lang="en-US" altLang="ja-JP" sz="2000" dirty="0"/>
              <a:t>CIEDE2000</a:t>
            </a:r>
            <a:endParaRPr lang="zh-CN" altLang="en-US" sz="2000" dirty="0"/>
          </a:p>
        </p:txBody>
      </p:sp>
      <p:sp>
        <p:nvSpPr>
          <p:cNvPr id="11" name="灯片编号占位符 10"/>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12" name="页脚占位符 11"/>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7497"/>
    </mc:Choice>
    <mc:Fallback>
      <p:transition spd="slow" advTm="2749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ja-JP" dirty="0"/>
              <a:t>4/9</a:t>
            </a:r>
            <a:r>
              <a:rPr lang="ja-JP" altLang="en-US" dirty="0"/>
              <a:t>）</a:t>
            </a:r>
            <a:endParaRPr lang="zh-CN" altLang="en-US" dirty="0"/>
          </a:p>
        </p:txBody>
      </p:sp>
      <p:sp>
        <p:nvSpPr>
          <p:cNvPr id="3" name="内容占位符 2"/>
          <p:cNvSpPr>
            <a:spLocks noGrp="1"/>
          </p:cNvSpPr>
          <p:nvPr>
            <p:ph idx="1"/>
          </p:nvPr>
        </p:nvSpPr>
        <p:spPr>
          <a:xfrm>
            <a:off x="1097880" y="1737361"/>
            <a:ext cx="5525590" cy="656278"/>
          </a:xfrm>
        </p:spPr>
        <p:txBody>
          <a:bodyPr>
            <a:normAutofit/>
          </a:bodyPr>
          <a:lstStyle/>
          <a:p>
            <a:pPr>
              <a:buFont typeface="Wingdings" panose="05000000000000000000" pitchFamily="2" charset="2"/>
              <a:buChar char="l"/>
            </a:pPr>
            <a:r>
              <a:rPr lang="en-US" altLang="ja-JP" sz="2800" dirty="0"/>
              <a:t>EMD</a:t>
            </a:r>
            <a:r>
              <a:rPr lang="ja-JP" altLang="en-US" sz="2800" dirty="0"/>
              <a:t>距離</a:t>
            </a:r>
            <a:r>
              <a:rPr lang="en-US" altLang="ja-JP" sz="2800" dirty="0"/>
              <a:t>[1]</a:t>
            </a:r>
            <a:r>
              <a:rPr lang="ja-JP" altLang="en-US" sz="2800" dirty="0"/>
              <a:t>で調性格を推定</a:t>
            </a:r>
            <a:endParaRPr lang="en-US" altLang="ja-JP" sz="2800" dirty="0"/>
          </a:p>
        </p:txBody>
      </p:sp>
      <p:pic>
        <p:nvPicPr>
          <p:cNvPr id="1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181" y="4046219"/>
            <a:ext cx="3301855" cy="84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6344870" y="5499473"/>
            <a:ext cx="859790" cy="822058"/>
          </a:xfrm>
          <a:prstGeom prst="rect">
            <a:avLst/>
          </a:prstGeom>
          <a:noFill/>
        </p:spPr>
        <p:txBody>
          <a:bodyPr vert="eaVert" wrap="square" rtlCol="0">
            <a:spAutoFit/>
          </a:bodyPr>
          <a:lstStyle/>
          <a:p>
            <a:r>
              <a:rPr lang="en-US" altLang="zh-CN" sz="4400" dirty="0"/>
              <a:t>…</a:t>
            </a:r>
            <a:endParaRPr lang="zh-CN" altLang="en-US" sz="4400" dirty="0"/>
          </a:p>
        </p:txBody>
      </p:sp>
      <p:sp>
        <p:nvSpPr>
          <p:cNvPr id="20" name="矩形: 圆角 19"/>
          <p:cNvSpPr/>
          <p:nvPr/>
        </p:nvSpPr>
        <p:spPr>
          <a:xfrm>
            <a:off x="5007865" y="2590025"/>
            <a:ext cx="3644537" cy="33478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a:off x="5127860" y="2769511"/>
            <a:ext cx="3385551" cy="1041116"/>
          </a:xfrm>
          <a:prstGeom prst="rect">
            <a:avLst/>
          </a:prstGeom>
        </p:spPr>
      </p:pic>
      <p:pic>
        <p:nvPicPr>
          <p:cNvPr id="22" name="图片 21"/>
          <p:cNvPicPr>
            <a:picLocks noChangeAspect="1"/>
          </p:cNvPicPr>
          <p:nvPr/>
        </p:nvPicPr>
        <p:blipFill>
          <a:blip r:embed="rId3"/>
          <a:stretch>
            <a:fillRect/>
          </a:stretch>
        </p:blipFill>
        <p:spPr>
          <a:xfrm>
            <a:off x="5127860" y="4025620"/>
            <a:ext cx="3384282" cy="940570"/>
          </a:xfrm>
          <a:prstGeom prst="rect">
            <a:avLst/>
          </a:prstGeom>
        </p:spPr>
      </p:pic>
      <p:sp>
        <p:nvSpPr>
          <p:cNvPr id="23" name="文本框 22"/>
          <p:cNvSpPr txBox="1"/>
          <p:nvPr/>
        </p:nvSpPr>
        <p:spPr>
          <a:xfrm>
            <a:off x="6448386" y="3083795"/>
            <a:ext cx="500380" cy="368300"/>
          </a:xfrm>
          <a:prstGeom prst="rect">
            <a:avLst/>
          </a:prstGeom>
          <a:noFill/>
        </p:spPr>
        <p:txBody>
          <a:bodyPr wrap="none" rtlCol="0">
            <a:spAutoFit/>
          </a:bodyPr>
          <a:lstStyle/>
          <a:p>
            <a:r>
              <a:rPr lang="en-US" altLang="ja-JP" dirty="0"/>
              <a:t>CM</a:t>
            </a:r>
            <a:endParaRPr lang="zh-CN" altLang="en-US" dirty="0"/>
          </a:p>
        </p:txBody>
      </p:sp>
      <p:sp>
        <p:nvSpPr>
          <p:cNvPr id="24" name="文本框 23"/>
          <p:cNvSpPr txBox="1"/>
          <p:nvPr/>
        </p:nvSpPr>
        <p:spPr>
          <a:xfrm>
            <a:off x="6448386" y="4125596"/>
            <a:ext cx="518795" cy="368300"/>
          </a:xfrm>
          <a:prstGeom prst="rect">
            <a:avLst/>
          </a:prstGeom>
          <a:noFill/>
        </p:spPr>
        <p:txBody>
          <a:bodyPr wrap="none" rtlCol="0">
            <a:spAutoFit/>
          </a:bodyPr>
          <a:lstStyle/>
          <a:p>
            <a:r>
              <a:rPr lang="en-US" altLang="ja-JP" dirty="0"/>
              <a:t>DM</a:t>
            </a:r>
            <a:endParaRPr lang="zh-CN" altLang="en-US" dirty="0"/>
          </a:p>
        </p:txBody>
      </p:sp>
      <p:cxnSp>
        <p:nvCxnSpPr>
          <p:cNvPr id="25" name="直接箭头连接符 24"/>
          <p:cNvCxnSpPr>
            <a:stCxn id="19" idx="3"/>
          </p:cNvCxnSpPr>
          <p:nvPr/>
        </p:nvCxnSpPr>
        <p:spPr>
          <a:xfrm flipV="1">
            <a:off x="4204036" y="3107081"/>
            <a:ext cx="1013778" cy="13598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9" idx="3"/>
            <a:endCxn id="22" idx="1"/>
          </p:cNvCxnSpPr>
          <p:nvPr/>
        </p:nvCxnSpPr>
        <p:spPr>
          <a:xfrm>
            <a:off x="4204036" y="4466905"/>
            <a:ext cx="923824" cy="290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9" idx="3"/>
          </p:cNvCxnSpPr>
          <p:nvPr/>
        </p:nvCxnSpPr>
        <p:spPr>
          <a:xfrm>
            <a:off x="4204036" y="4466905"/>
            <a:ext cx="803829" cy="11501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46124" y="5041967"/>
            <a:ext cx="3295015" cy="398780"/>
          </a:xfrm>
          <a:prstGeom prst="rect">
            <a:avLst/>
          </a:prstGeom>
          <a:noFill/>
        </p:spPr>
        <p:txBody>
          <a:bodyPr wrap="none" rtlCol="0">
            <a:spAutoFit/>
          </a:bodyPr>
          <a:lstStyle/>
          <a:p>
            <a:r>
              <a:rPr lang="ja-JP" altLang="en-US" sz="2000" dirty="0"/>
              <a:t>商品画像が</a:t>
            </a:r>
            <a:r>
              <a:rPr lang="en-US" altLang="ja-JP" sz="2000" dirty="0"/>
              <a:t>Munsell</a:t>
            </a:r>
            <a:r>
              <a:rPr lang="ja-JP" altLang="en-US" sz="2000" dirty="0"/>
              <a:t>上の分布</a:t>
            </a:r>
            <a:endParaRPr lang="zh-CN" altLang="en-US" sz="2000" dirty="0"/>
          </a:p>
        </p:txBody>
      </p:sp>
      <p:sp>
        <p:nvSpPr>
          <p:cNvPr id="28" name="文本框 27"/>
          <p:cNvSpPr txBox="1"/>
          <p:nvPr/>
        </p:nvSpPr>
        <p:spPr>
          <a:xfrm>
            <a:off x="4908773" y="5950257"/>
            <a:ext cx="3803015" cy="398780"/>
          </a:xfrm>
          <a:prstGeom prst="rect">
            <a:avLst/>
          </a:prstGeom>
          <a:noFill/>
        </p:spPr>
        <p:txBody>
          <a:bodyPr wrap="none" rtlCol="0">
            <a:spAutoFit/>
          </a:bodyPr>
          <a:lstStyle/>
          <a:p>
            <a:r>
              <a:rPr lang="ja-JP" altLang="en-US" sz="2000" dirty="0"/>
              <a:t>各調共感覚色が</a:t>
            </a:r>
            <a:r>
              <a:rPr lang="en-US" altLang="ja-JP" sz="2000" dirty="0"/>
              <a:t>Munsell</a:t>
            </a:r>
            <a:r>
              <a:rPr lang="ja-JP" altLang="en-US" sz="2000" dirty="0"/>
              <a:t>上の分布</a:t>
            </a:r>
            <a:endParaRPr lang="zh-CN" altLang="en-US" sz="2000" dirty="0"/>
          </a:p>
        </p:txBody>
      </p:sp>
      <p:sp>
        <p:nvSpPr>
          <p:cNvPr id="4" name="箭头: 右 3"/>
          <p:cNvSpPr/>
          <p:nvPr/>
        </p:nvSpPr>
        <p:spPr>
          <a:xfrm>
            <a:off x="9025522" y="3491791"/>
            <a:ext cx="1144730" cy="1544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330832" y="3971563"/>
            <a:ext cx="780415" cy="583565"/>
          </a:xfrm>
          <a:prstGeom prst="rect">
            <a:avLst/>
          </a:prstGeom>
          <a:noFill/>
        </p:spPr>
        <p:txBody>
          <a:bodyPr wrap="none" rtlCol="0">
            <a:spAutoFit/>
          </a:bodyPr>
          <a:lstStyle/>
          <a:p>
            <a:r>
              <a:rPr lang="en-US" altLang="ja-JP" sz="3200" dirty="0"/>
              <a:t>DM</a:t>
            </a:r>
            <a:endParaRPr lang="zh-CN" altLang="en-US" sz="3200" dirty="0"/>
          </a:p>
        </p:txBody>
      </p:sp>
      <p:sp>
        <p:nvSpPr>
          <p:cNvPr id="6" name="灯片编号占位符 5"/>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7" name="页脚占位符 6"/>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871"/>
    </mc:Choice>
    <mc:Fallback>
      <p:transition spd="slow" advTm="2087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ja-JP" dirty="0"/>
              <a:t>5/9</a:t>
            </a:r>
            <a:r>
              <a:rPr lang="ja-JP" altLang="en-US" dirty="0"/>
              <a:t>）</a:t>
            </a:r>
            <a:endParaRPr lang="zh-CN" altLang="en-US" dirty="0"/>
          </a:p>
        </p:txBody>
      </p:sp>
      <p:pic>
        <p:nvPicPr>
          <p:cNvPr id="4" name="内容占位符 3"/>
          <p:cNvPicPr>
            <a:picLocks noGrp="1" noChangeAspect="1"/>
          </p:cNvPicPr>
          <p:nvPr>
            <p:ph idx="1"/>
          </p:nvPr>
        </p:nvPicPr>
        <p:blipFill>
          <a:blip r:embed="rId1"/>
          <a:stretch>
            <a:fillRect/>
          </a:stretch>
        </p:blipFill>
        <p:spPr>
          <a:xfrm>
            <a:off x="5988998" y="2289382"/>
            <a:ext cx="1228725" cy="3981450"/>
          </a:xfrm>
          <a:prstGeom prst="rect">
            <a:avLst/>
          </a:prstGeom>
        </p:spPr>
      </p:pic>
      <p:pic>
        <p:nvPicPr>
          <p:cNvPr id="5" name="Picture 2" descr="JQ2JTDDZ`IJX@1H`75A(S@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05" y="2726957"/>
            <a:ext cx="3947623" cy="345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6730" y="1821607"/>
            <a:ext cx="3255870" cy="44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p:cNvSpPr txBox="1"/>
          <p:nvPr/>
        </p:nvSpPr>
        <p:spPr>
          <a:xfrm>
            <a:off x="1097880" y="1737361"/>
            <a:ext cx="7838850" cy="58592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すべての商品画像の調性格を取得して、準備完了</a:t>
            </a:r>
            <a:endParaRPr lang="en-US" altLang="ja-JP" sz="2800" dirty="0"/>
          </a:p>
        </p:txBody>
      </p:sp>
      <p:sp>
        <p:nvSpPr>
          <p:cNvPr id="8" name="箭头: 右 7"/>
          <p:cNvSpPr/>
          <p:nvPr/>
        </p:nvSpPr>
        <p:spPr>
          <a:xfrm>
            <a:off x="4385095" y="3983521"/>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12927" y="3695357"/>
            <a:ext cx="1452880" cy="398780"/>
          </a:xfrm>
          <a:prstGeom prst="rect">
            <a:avLst/>
          </a:prstGeom>
          <a:noFill/>
        </p:spPr>
        <p:txBody>
          <a:bodyPr wrap="none" rtlCol="0">
            <a:spAutoFit/>
          </a:bodyPr>
          <a:lstStyle/>
          <a:p>
            <a:r>
              <a:rPr lang="ja-JP" altLang="en-US" sz="2000" dirty="0"/>
              <a:t>調性格計算</a:t>
            </a:r>
            <a:endParaRPr lang="zh-CN" altLang="en-US" sz="2000" dirty="0"/>
          </a:p>
        </p:txBody>
      </p:sp>
      <p:sp>
        <p:nvSpPr>
          <p:cNvPr id="10" name="文本框 9"/>
          <p:cNvSpPr txBox="1"/>
          <p:nvPr/>
        </p:nvSpPr>
        <p:spPr>
          <a:xfrm>
            <a:off x="7269357" y="3437421"/>
            <a:ext cx="1577975" cy="706755"/>
          </a:xfrm>
          <a:prstGeom prst="rect">
            <a:avLst/>
          </a:prstGeom>
          <a:noFill/>
        </p:spPr>
        <p:txBody>
          <a:bodyPr wrap="none" rtlCol="0">
            <a:spAutoFit/>
          </a:bodyPr>
          <a:lstStyle/>
          <a:p>
            <a:pPr algn="ctr"/>
            <a:r>
              <a:rPr lang="ja-JP" altLang="en-US" sz="2000" dirty="0"/>
              <a:t>データベース</a:t>
            </a:r>
            <a:endParaRPr lang="en-US" altLang="ja-JP" sz="2000" dirty="0"/>
          </a:p>
          <a:p>
            <a:pPr algn="ctr"/>
            <a:r>
              <a:rPr lang="ja-JP" altLang="en-US" sz="2000" dirty="0"/>
              <a:t>に保存</a:t>
            </a:r>
            <a:endParaRPr lang="zh-CN" altLang="en-US" sz="2000" dirty="0"/>
          </a:p>
        </p:txBody>
      </p:sp>
      <p:sp>
        <p:nvSpPr>
          <p:cNvPr id="11" name="箭头: 右 10"/>
          <p:cNvSpPr/>
          <p:nvPr/>
        </p:nvSpPr>
        <p:spPr>
          <a:xfrm>
            <a:off x="7513854" y="3983520"/>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8821627" y="5886450"/>
            <a:ext cx="702945" cy="971550"/>
          </a:xfrm>
          <a:prstGeom prst="rect">
            <a:avLst/>
          </a:prstGeom>
        </p:spPr>
      </p:pic>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13" name="页脚占位符 12"/>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5225"/>
    </mc:Choice>
    <mc:Fallback>
      <p:transition spd="slow" advTm="1522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zh-CN" dirty="0"/>
              <a:t>6</a:t>
            </a:r>
            <a:r>
              <a:rPr lang="en-US" altLang="ja-JP" dirty="0"/>
              <a:t>/9</a:t>
            </a:r>
            <a:r>
              <a:rPr lang="ja-JP" altLang="en-US" dirty="0"/>
              <a:t>）</a:t>
            </a:r>
            <a:endParaRPr lang="zh-CN" altLang="en-US" dirty="0"/>
          </a:p>
        </p:txBody>
      </p:sp>
      <p:sp>
        <p:nvSpPr>
          <p:cNvPr id="3" name="内容占位符 2"/>
          <p:cNvSpPr>
            <a:spLocks noGrp="1"/>
          </p:cNvSpPr>
          <p:nvPr>
            <p:ph idx="1"/>
          </p:nvPr>
        </p:nvSpPr>
        <p:spPr>
          <a:xfrm>
            <a:off x="10978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最近の</a:t>
            </a:r>
            <a:r>
              <a:rPr lang="en-US" altLang="ja-JP" sz="2200" dirty="0"/>
              <a:t>3</a:t>
            </a:r>
            <a:r>
              <a:rPr lang="ja-JP" altLang="en-US" sz="2200" dirty="0"/>
              <a:t>件閲覧商品の画像を合わせて、色の調性格を計算</a:t>
            </a:r>
            <a:endParaRPr lang="en-US" altLang="ja-JP" sz="2200" dirty="0"/>
          </a:p>
          <a:p>
            <a:pPr lvl="2">
              <a:buFont typeface="Wingdings" panose="05000000000000000000" pitchFamily="2" charset="2"/>
              <a:buChar char="l"/>
            </a:pPr>
            <a:r>
              <a:rPr lang="ja-JP" altLang="en-US" sz="2200" dirty="0"/>
              <a:t>計算結果をファイルに書き込む</a:t>
            </a:r>
            <a:endParaRPr lang="en-US" altLang="ja-JP" sz="2200" dirty="0"/>
          </a:p>
        </p:txBody>
      </p:sp>
      <p:pic>
        <p:nvPicPr>
          <p:cNvPr id="5" name="图片 4"/>
          <p:cNvPicPr>
            <a:picLocks noChangeAspect="1"/>
          </p:cNvPicPr>
          <p:nvPr/>
        </p:nvPicPr>
        <p:blipFill>
          <a:blip r:embed="rId1"/>
          <a:stretch>
            <a:fillRect/>
          </a:stretch>
        </p:blipFill>
        <p:spPr>
          <a:xfrm>
            <a:off x="1935866" y="3164520"/>
            <a:ext cx="1315934" cy="1793944"/>
          </a:xfrm>
          <a:prstGeom prst="rect">
            <a:avLst/>
          </a:prstGeom>
        </p:spPr>
      </p:pic>
      <p:pic>
        <p:nvPicPr>
          <p:cNvPr id="6" name="图片 5"/>
          <p:cNvPicPr>
            <a:picLocks noChangeAspect="1"/>
          </p:cNvPicPr>
          <p:nvPr/>
        </p:nvPicPr>
        <p:blipFill>
          <a:blip r:embed="rId2"/>
          <a:stretch>
            <a:fillRect/>
          </a:stretch>
        </p:blipFill>
        <p:spPr>
          <a:xfrm>
            <a:off x="3341294" y="3164521"/>
            <a:ext cx="1315934" cy="1793944"/>
          </a:xfrm>
          <a:prstGeom prst="rect">
            <a:avLst/>
          </a:prstGeom>
        </p:spPr>
      </p:pic>
      <p:pic>
        <p:nvPicPr>
          <p:cNvPr id="7" name="图片 6"/>
          <p:cNvPicPr>
            <a:picLocks noChangeAspect="1"/>
          </p:cNvPicPr>
          <p:nvPr/>
        </p:nvPicPr>
        <p:blipFill>
          <a:blip r:embed="rId3"/>
          <a:stretch>
            <a:fillRect/>
          </a:stretch>
        </p:blipFill>
        <p:spPr>
          <a:xfrm>
            <a:off x="2492149" y="4516504"/>
            <a:ext cx="1519302" cy="1793945"/>
          </a:xfrm>
          <a:prstGeom prst="rect">
            <a:avLst/>
          </a:prstGeom>
        </p:spPr>
      </p:pic>
      <p:sp>
        <p:nvSpPr>
          <p:cNvPr id="8" name="矩形: 圆角 7"/>
          <p:cNvSpPr/>
          <p:nvPr/>
        </p:nvSpPr>
        <p:spPr>
          <a:xfrm>
            <a:off x="1801501" y="2976880"/>
            <a:ext cx="2855727" cy="333356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p:cNvSpPr/>
          <p:nvPr/>
        </p:nvSpPr>
        <p:spPr>
          <a:xfrm>
            <a:off x="4775864" y="4214531"/>
            <a:ext cx="3305985" cy="603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06746" y="3682055"/>
            <a:ext cx="1571239" cy="706755"/>
          </a:xfrm>
          <a:prstGeom prst="rect">
            <a:avLst/>
          </a:prstGeom>
          <a:noFill/>
        </p:spPr>
        <p:txBody>
          <a:bodyPr wrap="square" rtlCol="0">
            <a:spAutoFit/>
          </a:bodyPr>
          <a:lstStyle/>
          <a:p>
            <a:pPr algn="ctr"/>
            <a:r>
              <a:rPr lang="ja-JP" altLang="en-US" sz="2000" dirty="0"/>
              <a:t>調性格結果書き込む</a:t>
            </a:r>
            <a:endParaRPr lang="zh-CN" altLang="en-US" sz="2000" dirty="0"/>
          </a:p>
        </p:txBody>
      </p:sp>
      <p:grpSp>
        <p:nvGrpSpPr>
          <p:cNvPr id="10" name="组合 9"/>
          <p:cNvGrpSpPr/>
          <p:nvPr/>
        </p:nvGrpSpPr>
        <p:grpSpPr>
          <a:xfrm>
            <a:off x="8308407" y="3834514"/>
            <a:ext cx="1269452" cy="1692574"/>
            <a:chOff x="6483902" y="3801050"/>
            <a:chExt cx="902970" cy="1227110"/>
          </a:xfrm>
        </p:grpSpPr>
        <p:pic>
          <p:nvPicPr>
            <p:cNvPr id="13" name="图片 12"/>
            <p:cNvPicPr>
              <a:picLocks noChangeAspect="1"/>
            </p:cNvPicPr>
            <p:nvPr/>
          </p:nvPicPr>
          <p:blipFill>
            <a:blip r:embed="rId4"/>
            <a:stretch>
              <a:fillRect/>
            </a:stretch>
          </p:blipFill>
          <p:spPr>
            <a:xfrm>
              <a:off x="6483902" y="3801050"/>
              <a:ext cx="902970" cy="902970"/>
            </a:xfrm>
            <a:prstGeom prst="rect">
              <a:avLst/>
            </a:prstGeom>
          </p:spPr>
        </p:pic>
        <p:sp>
          <p:nvSpPr>
            <p:cNvPr id="14" name="文本框 13"/>
            <p:cNvSpPr txBox="1"/>
            <p:nvPr/>
          </p:nvSpPr>
          <p:spPr>
            <a:xfrm>
              <a:off x="6551911" y="4761144"/>
              <a:ext cx="766952" cy="267016"/>
            </a:xfrm>
            <a:prstGeom prst="rect">
              <a:avLst/>
            </a:prstGeom>
            <a:noFill/>
          </p:spPr>
          <p:txBody>
            <a:bodyPr wrap="none" rtlCol="0">
              <a:spAutoFit/>
            </a:bodyPr>
            <a:lstStyle/>
            <a:p>
              <a:pPr algn="ctr"/>
              <a:r>
                <a:rPr lang="en-US" altLang="ja-JP" b="1" dirty="0"/>
                <a:t>result.csv</a:t>
              </a:r>
              <a:endParaRPr lang="en-US" altLang="ja-JP" b="1" dirty="0"/>
            </a:p>
          </p:txBody>
        </p:sp>
      </p:gr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a:p>
        </p:txBody>
      </p:sp>
      <p:sp>
        <p:nvSpPr>
          <p:cNvPr id="12" name="页脚占位符 11"/>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5058"/>
    </mc:Choice>
    <mc:Fallback>
      <p:transition spd="slow" advTm="250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zh-CN" dirty="0"/>
              <a:t>7</a:t>
            </a:r>
            <a:r>
              <a:rPr lang="en-US" altLang="ja-JP" dirty="0"/>
              <a:t>/9</a:t>
            </a:r>
            <a:r>
              <a:rPr lang="ja-JP" altLang="en-US" dirty="0"/>
              <a:t>）</a:t>
            </a:r>
            <a:endParaRPr lang="zh-CN" altLang="en-US" dirty="0"/>
          </a:p>
        </p:txBody>
      </p:sp>
      <p:sp>
        <p:nvSpPr>
          <p:cNvPr id="3" name="内容占位符 2"/>
          <p:cNvSpPr>
            <a:spLocks noGrp="1"/>
          </p:cNvSpPr>
          <p:nvPr>
            <p:ph idx="1"/>
          </p:nvPr>
        </p:nvSpPr>
        <p:spPr>
          <a:xfrm>
            <a:off x="10978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p:txBody>
      </p:sp>
      <p:grpSp>
        <p:nvGrpSpPr>
          <p:cNvPr id="16" name="组合 15"/>
          <p:cNvGrpSpPr/>
          <p:nvPr/>
        </p:nvGrpSpPr>
        <p:grpSpPr>
          <a:xfrm>
            <a:off x="1425006" y="5259530"/>
            <a:ext cx="1078230" cy="1199179"/>
            <a:chOff x="6338720" y="3801050"/>
            <a:chExt cx="1193334" cy="1385670"/>
          </a:xfrm>
        </p:grpSpPr>
        <p:pic>
          <p:nvPicPr>
            <p:cNvPr id="17" name="图片 16"/>
            <p:cNvPicPr>
              <a:picLocks noChangeAspect="1"/>
            </p:cNvPicPr>
            <p:nvPr/>
          </p:nvPicPr>
          <p:blipFill>
            <a:blip r:embed="rId1"/>
            <a:stretch>
              <a:fillRect/>
            </a:stretch>
          </p:blipFill>
          <p:spPr>
            <a:xfrm>
              <a:off x="6483902" y="3801050"/>
              <a:ext cx="902970" cy="902970"/>
            </a:xfrm>
            <a:prstGeom prst="rect">
              <a:avLst/>
            </a:prstGeom>
          </p:spPr>
        </p:pic>
        <p:sp>
          <p:nvSpPr>
            <p:cNvPr id="18" name="文本框 17"/>
            <p:cNvSpPr txBox="1"/>
            <p:nvPr/>
          </p:nvSpPr>
          <p:spPr>
            <a:xfrm>
              <a:off x="6338720" y="4761144"/>
              <a:ext cx="1193334" cy="425576"/>
            </a:xfrm>
            <a:prstGeom prst="rect">
              <a:avLst/>
            </a:prstGeom>
            <a:noFill/>
          </p:spPr>
          <p:txBody>
            <a:bodyPr wrap="none" rtlCol="0">
              <a:spAutoFit/>
            </a:bodyPr>
            <a:lstStyle/>
            <a:p>
              <a:pPr algn="ctr"/>
              <a:r>
                <a:rPr lang="en-US" altLang="ja-JP" b="1" dirty="0"/>
                <a:t>result.csv</a:t>
              </a:r>
              <a:endParaRPr lang="en-US" altLang="ja-JP" b="1" dirty="0"/>
            </a:p>
          </p:txBody>
        </p:sp>
      </p:grpSp>
      <p:sp>
        <p:nvSpPr>
          <p:cNvPr id="20" name="箭头: 下 19"/>
          <p:cNvSpPr/>
          <p:nvPr/>
        </p:nvSpPr>
        <p:spPr>
          <a:xfrm>
            <a:off x="982556" y="4789259"/>
            <a:ext cx="551754" cy="830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55988" y="4860085"/>
            <a:ext cx="1745615" cy="368300"/>
          </a:xfrm>
          <a:prstGeom prst="rect">
            <a:avLst/>
          </a:prstGeom>
          <a:noFill/>
        </p:spPr>
        <p:txBody>
          <a:bodyPr wrap="none" rtlCol="0">
            <a:spAutoFit/>
          </a:bodyPr>
          <a:lstStyle/>
          <a:p>
            <a:pPr algn="ctr"/>
            <a:r>
              <a:rPr lang="ja-JP" altLang="en-US" dirty="0"/>
              <a:t>結果を読み込む</a:t>
            </a:r>
            <a:endParaRPr lang="zh-CN" altLang="en-US" dirty="0"/>
          </a:p>
        </p:txBody>
      </p:sp>
      <p:sp>
        <p:nvSpPr>
          <p:cNvPr id="23" name="矩形: 圆角 22"/>
          <p:cNvSpPr/>
          <p:nvPr/>
        </p:nvSpPr>
        <p:spPr>
          <a:xfrm>
            <a:off x="1763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3275"/>
    </mc:Choice>
    <mc:Fallback>
      <p:transition spd="slow" advTm="1327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zh-CN" dirty="0"/>
              <a:t>8</a:t>
            </a:r>
            <a:r>
              <a:rPr lang="en-US" altLang="ja-JP" dirty="0"/>
              <a:t>/9</a:t>
            </a:r>
            <a:r>
              <a:rPr lang="ja-JP" altLang="en-US" dirty="0"/>
              <a:t>）</a:t>
            </a:r>
            <a:endParaRPr lang="zh-CN" altLang="en-US" dirty="0"/>
          </a:p>
        </p:txBody>
      </p:sp>
      <p:sp>
        <p:nvSpPr>
          <p:cNvPr id="3" name="内容占位符 2"/>
          <p:cNvSpPr>
            <a:spLocks noGrp="1"/>
          </p:cNvSpPr>
          <p:nvPr>
            <p:ph idx="1"/>
          </p:nvPr>
        </p:nvSpPr>
        <p:spPr>
          <a:xfrm>
            <a:off x="10978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p:txBody>
      </p:sp>
      <p:sp>
        <p:nvSpPr>
          <p:cNvPr id="19" name="矩形: 圆角 18"/>
          <p:cNvSpPr/>
          <p:nvPr/>
        </p:nvSpPr>
        <p:spPr>
          <a:xfrm>
            <a:off x="1763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1" name="图片 10"/>
          <p:cNvPicPr>
            <a:picLocks noChangeAspect="1"/>
          </p:cNvPicPr>
          <p:nvPr/>
        </p:nvPicPr>
        <p:blipFill>
          <a:blip r:embed="rId1"/>
          <a:stretch>
            <a:fillRect/>
          </a:stretch>
        </p:blipFill>
        <p:spPr>
          <a:xfrm>
            <a:off x="4117662" y="3484888"/>
            <a:ext cx="858779" cy="1186930"/>
          </a:xfrm>
          <a:prstGeom prst="rect">
            <a:avLst/>
          </a:prstGeom>
        </p:spPr>
      </p:pic>
      <p:sp>
        <p:nvSpPr>
          <p:cNvPr id="4" name="箭头: 右 3"/>
          <p:cNvSpPr/>
          <p:nvPr/>
        </p:nvSpPr>
        <p:spPr>
          <a:xfrm>
            <a:off x="23061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226556" y="4393313"/>
            <a:ext cx="1729740" cy="645160"/>
          </a:xfrm>
          <a:prstGeom prst="rect">
            <a:avLst/>
          </a:prstGeom>
          <a:noFill/>
        </p:spPr>
        <p:txBody>
          <a:bodyPr wrap="none" rtlCol="0">
            <a:spAutoFit/>
          </a:bodyPr>
          <a:lstStyle/>
          <a:p>
            <a:pPr algn="ctr"/>
            <a:r>
              <a:rPr lang="ja-JP" altLang="en-US" dirty="0"/>
              <a:t>同じ調性格商品</a:t>
            </a:r>
            <a:endParaRPr lang="en-US" altLang="ja-JP" dirty="0"/>
          </a:p>
          <a:p>
            <a:pPr algn="ctr"/>
            <a:r>
              <a:rPr lang="ja-JP" altLang="en-US" dirty="0"/>
              <a:t>ランダムに抽出</a:t>
            </a:r>
            <a:endParaRPr lang="zh-CN" altLang="en-US" dirty="0"/>
          </a:p>
        </p:txBody>
      </p:sp>
      <p:sp>
        <p:nvSpPr>
          <p:cNvPr id="6" name="箭头: 右 5"/>
          <p:cNvSpPr/>
          <p:nvPr/>
        </p:nvSpPr>
        <p:spPr>
          <a:xfrm>
            <a:off x="50580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828904" y="3606099"/>
            <a:ext cx="902970" cy="1271270"/>
            <a:chOff x="4894744" y="4239751"/>
            <a:chExt cx="902970" cy="1271270"/>
          </a:xfrm>
        </p:grpSpPr>
        <p:pic>
          <p:nvPicPr>
            <p:cNvPr id="21" name="图片 20"/>
            <p:cNvPicPr>
              <a:picLocks noChangeAspect="1"/>
            </p:cNvPicPr>
            <p:nvPr/>
          </p:nvPicPr>
          <p:blipFill>
            <a:blip r:embed="rId2"/>
            <a:stretch>
              <a:fillRect/>
            </a:stretch>
          </p:blipFill>
          <p:spPr>
            <a:xfrm>
              <a:off x="4894744" y="4239751"/>
              <a:ext cx="902970" cy="902970"/>
            </a:xfrm>
            <a:prstGeom prst="rect">
              <a:avLst/>
            </a:prstGeom>
          </p:spPr>
        </p:pic>
        <p:sp>
          <p:nvSpPr>
            <p:cNvPr id="23" name="文本框 22"/>
            <p:cNvSpPr txBox="1"/>
            <p:nvPr/>
          </p:nvSpPr>
          <p:spPr>
            <a:xfrm>
              <a:off x="5010949" y="5142721"/>
              <a:ext cx="671195" cy="368300"/>
            </a:xfrm>
            <a:prstGeom prst="rect">
              <a:avLst/>
            </a:prstGeom>
            <a:noFill/>
          </p:spPr>
          <p:txBody>
            <a:bodyPr wrap="none" rtlCol="0">
              <a:spAutoFit/>
            </a:bodyPr>
            <a:lstStyle/>
            <a:p>
              <a:r>
                <a:rPr lang="en-US" altLang="ja-JP" b="1"/>
                <a:t>JSON</a:t>
              </a:r>
              <a:endParaRPr lang="en-US" altLang="ja-JP" b="1"/>
            </a:p>
          </p:txBody>
        </p:sp>
      </p:grpSp>
      <p:sp>
        <p:nvSpPr>
          <p:cNvPr id="5" name="灯片编号占位符 4"/>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7" name="页脚占位符 6"/>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8980"/>
    </mc:Choice>
    <mc:Fallback>
      <p:transition spd="slow" advTm="1898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zh-CN" dirty="0"/>
              <a:t>9</a:t>
            </a:r>
            <a:r>
              <a:rPr lang="en-US" altLang="ja-JP" dirty="0"/>
              <a:t>/9</a:t>
            </a:r>
            <a:r>
              <a:rPr lang="ja-JP" altLang="en-US" dirty="0"/>
              <a:t>）</a:t>
            </a:r>
            <a:endParaRPr lang="zh-CN" altLang="en-US" dirty="0"/>
          </a:p>
        </p:txBody>
      </p:sp>
      <p:sp>
        <p:nvSpPr>
          <p:cNvPr id="3" name="内容占位符 2"/>
          <p:cNvSpPr>
            <a:spLocks noGrp="1"/>
          </p:cNvSpPr>
          <p:nvPr>
            <p:ph idx="1"/>
          </p:nvPr>
        </p:nvSpPr>
        <p:spPr>
          <a:xfrm>
            <a:off x="1097880" y="1737360"/>
            <a:ext cx="10058400" cy="1785412"/>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a:p>
            <a:pPr lvl="2">
              <a:buFont typeface="Wingdings" panose="05000000000000000000" pitchFamily="2" charset="2"/>
              <a:buChar char="l"/>
            </a:pPr>
            <a:r>
              <a:rPr lang="en-US" altLang="ja-JP" sz="2200" dirty="0"/>
              <a:t>JSON</a:t>
            </a:r>
            <a:r>
              <a:rPr lang="ja-JP" altLang="en-US" sz="2200" dirty="0"/>
              <a:t>ファイルをウェブサイト側に転送し、サイトが表示</a:t>
            </a:r>
            <a:endParaRPr lang="en-US" altLang="ja-JP" sz="2200" dirty="0"/>
          </a:p>
        </p:txBody>
      </p:sp>
      <p:sp>
        <p:nvSpPr>
          <p:cNvPr id="19" name="矩形: 圆角 18"/>
          <p:cNvSpPr/>
          <p:nvPr/>
        </p:nvSpPr>
        <p:spPr>
          <a:xfrm>
            <a:off x="1763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0" name="图片 9"/>
          <p:cNvPicPr>
            <a:picLocks noChangeAspect="1"/>
          </p:cNvPicPr>
          <p:nvPr/>
        </p:nvPicPr>
        <p:blipFill>
          <a:blip r:embed="rId1"/>
          <a:stretch>
            <a:fillRect/>
          </a:stretch>
        </p:blipFill>
        <p:spPr>
          <a:xfrm>
            <a:off x="7271352" y="4543281"/>
            <a:ext cx="4955307" cy="1938122"/>
          </a:xfrm>
          <a:prstGeom prst="rect">
            <a:avLst/>
          </a:prstGeom>
        </p:spPr>
      </p:pic>
      <p:pic>
        <p:nvPicPr>
          <p:cNvPr id="11" name="图片 10"/>
          <p:cNvPicPr>
            <a:picLocks noChangeAspect="1"/>
          </p:cNvPicPr>
          <p:nvPr/>
        </p:nvPicPr>
        <p:blipFill>
          <a:blip r:embed="rId2"/>
          <a:stretch>
            <a:fillRect/>
          </a:stretch>
        </p:blipFill>
        <p:spPr>
          <a:xfrm>
            <a:off x="4117662" y="3484888"/>
            <a:ext cx="858779" cy="1186930"/>
          </a:xfrm>
          <a:prstGeom prst="rect">
            <a:avLst/>
          </a:prstGeom>
        </p:spPr>
      </p:pic>
      <p:sp>
        <p:nvSpPr>
          <p:cNvPr id="4" name="箭头: 右 3"/>
          <p:cNvSpPr/>
          <p:nvPr/>
        </p:nvSpPr>
        <p:spPr>
          <a:xfrm>
            <a:off x="23061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140830" y="4393313"/>
            <a:ext cx="1901190" cy="706755"/>
          </a:xfrm>
          <a:prstGeom prst="rect">
            <a:avLst/>
          </a:prstGeom>
          <a:noFill/>
        </p:spPr>
        <p:txBody>
          <a:bodyPr wrap="none" rtlCol="0">
            <a:spAutoFit/>
          </a:bodyPr>
          <a:lstStyle/>
          <a:p>
            <a:pPr algn="ctr"/>
            <a:r>
              <a:rPr lang="ja-JP" altLang="en-US" sz="2000" dirty="0"/>
              <a:t>同じ調性格商品</a:t>
            </a:r>
            <a:endParaRPr lang="en-US" altLang="ja-JP" sz="2000" dirty="0"/>
          </a:p>
          <a:p>
            <a:pPr algn="ctr"/>
            <a:r>
              <a:rPr lang="ja-JP" altLang="en-US" sz="2000" dirty="0"/>
              <a:t>ランダムに抽出</a:t>
            </a:r>
            <a:endParaRPr lang="zh-CN" altLang="en-US" sz="2000" dirty="0"/>
          </a:p>
        </p:txBody>
      </p:sp>
      <p:sp>
        <p:nvSpPr>
          <p:cNvPr id="6" name="箭头: 右 5"/>
          <p:cNvSpPr/>
          <p:nvPr/>
        </p:nvSpPr>
        <p:spPr>
          <a:xfrm>
            <a:off x="50580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828904" y="3606099"/>
            <a:ext cx="902970" cy="1271270"/>
            <a:chOff x="4894744" y="4239751"/>
            <a:chExt cx="902970" cy="1271270"/>
          </a:xfrm>
        </p:grpSpPr>
        <p:pic>
          <p:nvPicPr>
            <p:cNvPr id="21" name="图片 20"/>
            <p:cNvPicPr>
              <a:picLocks noChangeAspect="1"/>
            </p:cNvPicPr>
            <p:nvPr/>
          </p:nvPicPr>
          <p:blipFill>
            <a:blip r:embed="rId3"/>
            <a:stretch>
              <a:fillRect/>
            </a:stretch>
          </p:blipFill>
          <p:spPr>
            <a:xfrm>
              <a:off x="4894744" y="4239751"/>
              <a:ext cx="902970" cy="902970"/>
            </a:xfrm>
            <a:prstGeom prst="rect">
              <a:avLst/>
            </a:prstGeom>
          </p:spPr>
        </p:pic>
        <p:sp>
          <p:nvSpPr>
            <p:cNvPr id="23" name="文本框 22"/>
            <p:cNvSpPr txBox="1"/>
            <p:nvPr/>
          </p:nvSpPr>
          <p:spPr>
            <a:xfrm>
              <a:off x="5010949" y="5142721"/>
              <a:ext cx="671195" cy="368300"/>
            </a:xfrm>
            <a:prstGeom prst="rect">
              <a:avLst/>
            </a:prstGeom>
            <a:noFill/>
          </p:spPr>
          <p:txBody>
            <a:bodyPr wrap="none" rtlCol="0">
              <a:spAutoFit/>
            </a:bodyPr>
            <a:lstStyle/>
            <a:p>
              <a:r>
                <a:rPr lang="en-US" altLang="ja-JP" b="1"/>
                <a:t>JSON</a:t>
              </a:r>
              <a:endParaRPr lang="en-US" altLang="ja-JP" b="1"/>
            </a:p>
          </p:txBody>
        </p:sp>
      </p:grpSp>
      <p:sp>
        <p:nvSpPr>
          <p:cNvPr id="24" name="箭头: 右 23"/>
          <p:cNvSpPr/>
          <p:nvPr/>
        </p:nvSpPr>
        <p:spPr>
          <a:xfrm rot="2542973">
            <a:off x="6681070" y="4454414"/>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7" name="页脚占位符 6"/>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5417"/>
    </mc:Choice>
    <mc:Fallback>
      <p:transition spd="slow" advTm="154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プロジェクトの背景</a:t>
            </a:r>
            <a:endParaRPr lang="zh-CN" altLang="en-US" dirty="0"/>
          </a:p>
        </p:txBody>
      </p:sp>
      <p:pic>
        <p:nvPicPr>
          <p:cNvPr id="3" name="图片 2"/>
          <p:cNvPicPr>
            <a:picLocks noChangeAspect="1"/>
          </p:cNvPicPr>
          <p:nvPr/>
        </p:nvPicPr>
        <p:blipFill>
          <a:blip r:embed="rId1"/>
          <a:stretch>
            <a:fillRect/>
          </a:stretch>
        </p:blipFill>
        <p:spPr>
          <a:xfrm>
            <a:off x="7315800" y="1737360"/>
            <a:ext cx="4042703" cy="4483635"/>
          </a:xfrm>
          <a:prstGeom prst="rect">
            <a:avLst/>
          </a:prstGeom>
        </p:spPr>
      </p:pic>
      <p:sp>
        <p:nvSpPr>
          <p:cNvPr id="7" name="内容占位符 2"/>
          <p:cNvSpPr>
            <a:spLocks noGrp="1"/>
          </p:cNvSpPr>
          <p:nvPr>
            <p:ph idx="1"/>
          </p:nvPr>
        </p:nvSpPr>
        <p:spPr>
          <a:xfrm>
            <a:off x="1097880" y="1845734"/>
            <a:ext cx="6015697" cy="4092079"/>
          </a:xfrm>
        </p:spPr>
        <p:txBody>
          <a:bodyPr>
            <a:normAutofit lnSpcReduction="20000"/>
          </a:bodyPr>
          <a:lstStyle/>
          <a:p>
            <a:pPr>
              <a:buFont typeface="Wingdings" panose="05000000000000000000" pitchFamily="2" charset="2"/>
              <a:buChar char="l"/>
            </a:pPr>
            <a:r>
              <a:rPr lang="ja-JP" altLang="en-US" sz="2800" dirty="0"/>
              <a:t>顧客</a:t>
            </a:r>
            <a:r>
              <a:rPr lang="en-US" altLang="ja-JP" sz="2800" dirty="0"/>
              <a:t>IROYA</a:t>
            </a:r>
            <a:r>
              <a:rPr lang="ja-JP" altLang="en-US" sz="2800" dirty="0"/>
              <a:t>：ファッション通販サイト運営</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理念：「色からすきになる」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レコメンド機能ない</a:t>
            </a:r>
            <a:endParaRPr lang="en-US" altLang="ja-JP" sz="2800" dirty="0"/>
          </a:p>
          <a:p>
            <a:pPr>
              <a:buFont typeface="Wingdings" panose="05000000000000000000" pitchFamily="2" charset="2"/>
              <a:buChar char="l"/>
            </a:pPr>
            <a:endParaRPr lang="en-US" altLang="ja-JP" sz="2800" dirty="0"/>
          </a:p>
          <a:p>
            <a:pPr>
              <a:lnSpc>
                <a:spcPts val="3360"/>
              </a:lnSpc>
              <a:buFont typeface="Wingdings" panose="05000000000000000000" pitchFamily="2" charset="2"/>
              <a:buChar char="l"/>
            </a:pPr>
            <a:r>
              <a:rPr lang="ja-JP" altLang="en-US" sz="2800" dirty="0"/>
              <a:t>色聴共感覚を用いたカラーベースレコメンド機能を試作</a:t>
            </a:r>
            <a:endParaRPr lang="zh-CN" altLang="en-US" sz="2800" dirty="0"/>
          </a:p>
        </p:txBody>
      </p:sp>
      <p:sp>
        <p:nvSpPr>
          <p:cNvPr id="4" name="灯片编号占位符 3"/>
          <p:cNvSpPr>
            <a:spLocks noGrp="1"/>
          </p:cNvSpPr>
          <p:nvPr>
            <p:ph type="sldNum" sz="quarter" idx="12"/>
          </p:nvPr>
        </p:nvSpPr>
        <p:spPr/>
        <p:txBody>
          <a:bodyPr/>
          <a:p>
            <a:fld id="{9A0DB2DC-4C9A-4742-B13C-FB6460FD3503}"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6059"/>
    </mc:Choice>
    <mc:Fallback>
      <p:transition spd="slow" advTm="2605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ja-JP" altLang="en-US" sz="7200" dirty="0"/>
              <a:t>評価手法と実験結果分析</a:t>
            </a:r>
            <a:endParaRPr lang="en-US" altLang="ja-JP" sz="7200" dirty="0"/>
          </a:p>
        </p:txBody>
      </p:sp>
      <p:sp>
        <p:nvSpPr>
          <p:cNvPr id="3" name="文本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5298"/>
    </mc:Choice>
    <mc:Fallback>
      <p:transition spd="slow" advTm="529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評価プロセス</a:t>
            </a:r>
            <a:endParaRPr lang="zh-CN" altLang="en-US" dirty="0"/>
          </a:p>
        </p:txBody>
      </p:sp>
      <p:pic>
        <p:nvPicPr>
          <p:cNvPr id="4" name="内容占位符 3"/>
          <p:cNvPicPr>
            <a:picLocks noGrp="1" noChangeAspect="1"/>
          </p:cNvPicPr>
          <p:nvPr>
            <p:ph idx="1"/>
          </p:nvPr>
        </p:nvPicPr>
        <p:blipFill>
          <a:blip r:embed="rId1"/>
          <a:stretch>
            <a:fillRect/>
          </a:stretch>
        </p:blipFill>
        <p:spPr>
          <a:xfrm>
            <a:off x="641315" y="2462530"/>
            <a:ext cx="1870710" cy="2115185"/>
          </a:xfrm>
          <a:prstGeom prst="rect">
            <a:avLst/>
          </a:prstGeom>
        </p:spPr>
      </p:pic>
      <p:pic>
        <p:nvPicPr>
          <p:cNvPr id="5" name="图片 4"/>
          <p:cNvPicPr>
            <a:picLocks noChangeAspect="1"/>
          </p:cNvPicPr>
          <p:nvPr/>
        </p:nvPicPr>
        <p:blipFill>
          <a:blip r:embed="rId2"/>
          <a:stretch>
            <a:fillRect/>
          </a:stretch>
        </p:blipFill>
        <p:spPr>
          <a:xfrm>
            <a:off x="3326730" y="2711450"/>
            <a:ext cx="2233930" cy="1961515"/>
          </a:xfrm>
          <a:prstGeom prst="rect">
            <a:avLst/>
          </a:prstGeom>
        </p:spPr>
      </p:pic>
      <p:sp>
        <p:nvSpPr>
          <p:cNvPr id="6" name="右箭头 5"/>
          <p:cNvSpPr/>
          <p:nvPr/>
        </p:nvSpPr>
        <p:spPr>
          <a:xfrm>
            <a:off x="2512025" y="331660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6299165" y="2902585"/>
            <a:ext cx="2581275" cy="1581785"/>
          </a:xfrm>
          <a:prstGeom prst="rect">
            <a:avLst/>
          </a:prstGeom>
        </p:spPr>
      </p:pic>
      <p:sp>
        <p:nvSpPr>
          <p:cNvPr id="8" name="右箭头 7"/>
          <p:cNvSpPr/>
          <p:nvPr/>
        </p:nvSpPr>
        <p:spPr>
          <a:xfrm>
            <a:off x="5614000" y="331533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8997915" y="3315335"/>
            <a:ext cx="73914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9814525" y="2902585"/>
            <a:ext cx="1789430" cy="1767840"/>
          </a:xfrm>
          <a:prstGeom prst="rect">
            <a:avLst/>
          </a:prstGeom>
        </p:spPr>
      </p:pic>
      <p:grpSp>
        <p:nvGrpSpPr>
          <p:cNvPr id="11" name="组合 10"/>
          <p:cNvGrpSpPr/>
          <p:nvPr/>
        </p:nvGrpSpPr>
        <p:grpSpPr>
          <a:xfrm>
            <a:off x="1341720" y="4720143"/>
            <a:ext cx="6222365" cy="936509"/>
            <a:chOff x="1341120" y="4773295"/>
            <a:chExt cx="6222365" cy="1060334"/>
          </a:xfrm>
        </p:grpSpPr>
        <p:sp>
          <p:nvSpPr>
            <p:cNvPr id="12" name="矩形 11"/>
            <p:cNvSpPr/>
            <p:nvPr/>
          </p:nvSpPr>
          <p:spPr>
            <a:xfrm>
              <a:off x="1655406" y="5503540"/>
              <a:ext cx="5908079" cy="319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153547" y="4819487"/>
              <a:ext cx="409317" cy="100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2"/>
            <p:cNvSpPr/>
            <p:nvPr/>
          </p:nvSpPr>
          <p:spPr>
            <a:xfrm>
              <a:off x="1341120" y="4773295"/>
              <a:ext cx="573292" cy="10603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9737055" y="2257425"/>
            <a:ext cx="2509520" cy="645160"/>
          </a:xfrm>
          <a:prstGeom prst="rect">
            <a:avLst/>
          </a:prstGeom>
          <a:noFill/>
        </p:spPr>
        <p:txBody>
          <a:bodyPr wrap="square" rtlCol="0">
            <a:spAutoFit/>
          </a:bodyPr>
          <a:lstStyle/>
          <a:p>
            <a:r>
              <a:rPr lang="ja-JP" altLang="zh-CN" b="1" dirty="0"/>
              <a:t>レコメンド結果の中で、気になる商品があれば</a:t>
            </a:r>
            <a:endParaRPr lang="ja-JP" altLang="zh-CN" b="1" dirty="0"/>
          </a:p>
        </p:txBody>
      </p:sp>
      <p:sp>
        <p:nvSpPr>
          <p:cNvPr id="16" name="文本框 15"/>
          <p:cNvSpPr txBox="1"/>
          <p:nvPr/>
        </p:nvSpPr>
        <p:spPr>
          <a:xfrm>
            <a:off x="3396580" y="5745257"/>
            <a:ext cx="2607310" cy="645160"/>
          </a:xfrm>
          <a:prstGeom prst="rect">
            <a:avLst/>
          </a:prstGeom>
          <a:noFill/>
        </p:spPr>
        <p:txBody>
          <a:bodyPr wrap="square" rtlCol="0">
            <a:spAutoFit/>
          </a:bodyPr>
          <a:lstStyle/>
          <a:p>
            <a:r>
              <a:rPr lang="ja-JP" altLang="zh-CN" b="1" dirty="0"/>
              <a:t>レコメンド結果の中で、気になる商品がなければ</a:t>
            </a:r>
            <a:endParaRPr lang="ja-JP" altLang="zh-CN" b="1" dirty="0"/>
          </a:p>
        </p:txBody>
      </p:sp>
      <p:sp>
        <p:nvSpPr>
          <p:cNvPr id="17" name="文本框 16"/>
          <p:cNvSpPr txBox="1"/>
          <p:nvPr/>
        </p:nvSpPr>
        <p:spPr>
          <a:xfrm>
            <a:off x="424145" y="2124075"/>
            <a:ext cx="414655" cy="645160"/>
          </a:xfrm>
          <a:prstGeom prst="rect">
            <a:avLst/>
          </a:prstGeom>
          <a:noFill/>
        </p:spPr>
        <p:txBody>
          <a:bodyPr wrap="none" rtlCol="0">
            <a:spAutoFit/>
          </a:bodyPr>
          <a:lstStyle/>
          <a:p>
            <a:r>
              <a:rPr lang="en-US" altLang="zh-CN" sz="3600" b="1">
                <a:solidFill>
                  <a:srgbClr val="FF0000"/>
                </a:solidFill>
              </a:rPr>
              <a:t>1</a:t>
            </a:r>
            <a:endParaRPr lang="en-US" altLang="zh-CN" sz="3600" b="1">
              <a:solidFill>
                <a:srgbClr val="FF0000"/>
              </a:solidFill>
            </a:endParaRPr>
          </a:p>
        </p:txBody>
      </p:sp>
      <p:sp>
        <p:nvSpPr>
          <p:cNvPr id="18" name="文本框 17"/>
          <p:cNvSpPr txBox="1"/>
          <p:nvPr/>
        </p:nvSpPr>
        <p:spPr>
          <a:xfrm>
            <a:off x="3056220" y="2124075"/>
            <a:ext cx="414655" cy="645160"/>
          </a:xfrm>
          <a:prstGeom prst="rect">
            <a:avLst/>
          </a:prstGeom>
          <a:noFill/>
        </p:spPr>
        <p:txBody>
          <a:bodyPr wrap="none" rtlCol="0">
            <a:spAutoFit/>
          </a:bodyPr>
          <a:lstStyle/>
          <a:p>
            <a:r>
              <a:rPr lang="en-US" altLang="zh-CN" sz="3600" b="1">
                <a:solidFill>
                  <a:srgbClr val="FF0000"/>
                </a:solidFill>
              </a:rPr>
              <a:t>2</a:t>
            </a:r>
            <a:endParaRPr lang="en-US" altLang="zh-CN" sz="3600" b="1">
              <a:solidFill>
                <a:srgbClr val="FF0000"/>
              </a:solidFill>
            </a:endParaRPr>
          </a:p>
        </p:txBody>
      </p:sp>
      <p:sp>
        <p:nvSpPr>
          <p:cNvPr id="19" name="文本框 18"/>
          <p:cNvSpPr txBox="1"/>
          <p:nvPr/>
        </p:nvSpPr>
        <p:spPr>
          <a:xfrm>
            <a:off x="6125175" y="2164715"/>
            <a:ext cx="414655" cy="645160"/>
          </a:xfrm>
          <a:prstGeom prst="rect">
            <a:avLst/>
          </a:prstGeom>
          <a:noFill/>
        </p:spPr>
        <p:txBody>
          <a:bodyPr wrap="none" rtlCol="0">
            <a:spAutoFit/>
          </a:bodyPr>
          <a:lstStyle/>
          <a:p>
            <a:r>
              <a:rPr lang="en-US" altLang="zh-CN" sz="3600" b="1" dirty="0">
                <a:solidFill>
                  <a:srgbClr val="FF0000"/>
                </a:solidFill>
              </a:rPr>
              <a:t>3</a:t>
            </a:r>
            <a:endParaRPr lang="en-US" altLang="zh-CN" sz="3600" b="1" dirty="0">
              <a:solidFill>
                <a:srgbClr val="FF0000"/>
              </a:solidFill>
            </a:endParaRPr>
          </a:p>
        </p:txBody>
      </p:sp>
      <p:sp>
        <p:nvSpPr>
          <p:cNvPr id="20" name="文本框 19"/>
          <p:cNvSpPr txBox="1"/>
          <p:nvPr/>
        </p:nvSpPr>
        <p:spPr>
          <a:xfrm>
            <a:off x="9104595" y="2164715"/>
            <a:ext cx="786130" cy="645160"/>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1</a:t>
            </a:r>
            <a:endParaRPr lang="en-US" altLang="zh-CN" sz="3600" b="1" dirty="0">
              <a:solidFill>
                <a:srgbClr val="FF0000"/>
              </a:solidFill>
            </a:endParaRPr>
          </a:p>
        </p:txBody>
      </p:sp>
      <p:sp>
        <p:nvSpPr>
          <p:cNvPr id="21" name="文本框 20"/>
          <p:cNvSpPr txBox="1"/>
          <p:nvPr/>
        </p:nvSpPr>
        <p:spPr>
          <a:xfrm>
            <a:off x="2692365" y="5760005"/>
            <a:ext cx="786130" cy="645160"/>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2</a:t>
            </a:r>
            <a:endParaRPr lang="en-US" altLang="zh-CN" sz="3600" b="1" dirty="0">
              <a:solidFill>
                <a:srgbClr val="FF0000"/>
              </a:solidFill>
            </a:endParaRPr>
          </a:p>
        </p:txBody>
      </p:sp>
      <p:sp>
        <p:nvSpPr>
          <p:cNvPr id="22" name="右箭头 22"/>
          <p:cNvSpPr/>
          <p:nvPr/>
        </p:nvSpPr>
        <p:spPr>
          <a:xfrm rot="3060000">
            <a:off x="10264105" y="4745355"/>
            <a:ext cx="699770" cy="560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5"/>
          <a:stretch>
            <a:fillRect/>
          </a:stretch>
        </p:blipFill>
        <p:spPr>
          <a:xfrm>
            <a:off x="9872945" y="5503545"/>
            <a:ext cx="2085975" cy="428625"/>
          </a:xfrm>
          <a:prstGeom prst="rect">
            <a:avLst/>
          </a:prstGeom>
        </p:spPr>
      </p:pic>
      <p:sp>
        <p:nvSpPr>
          <p:cNvPr id="24" name="文本框 23"/>
          <p:cNvSpPr txBox="1"/>
          <p:nvPr/>
        </p:nvSpPr>
        <p:spPr>
          <a:xfrm>
            <a:off x="10918155" y="4773295"/>
            <a:ext cx="414655" cy="645160"/>
          </a:xfrm>
          <a:prstGeom prst="rect">
            <a:avLst/>
          </a:prstGeom>
          <a:noFill/>
        </p:spPr>
        <p:txBody>
          <a:bodyPr wrap="none" rtlCol="0">
            <a:spAutoFit/>
          </a:bodyPr>
          <a:lstStyle/>
          <a:p>
            <a:r>
              <a:rPr lang="en-US" altLang="zh-CN" sz="3600" b="1">
                <a:solidFill>
                  <a:srgbClr val="FF0000"/>
                </a:solidFill>
              </a:rPr>
              <a:t>4</a:t>
            </a:r>
            <a:endParaRPr lang="en-US" altLang="zh-CN" sz="3600" b="1">
              <a:solidFill>
                <a:srgbClr val="FF0000"/>
              </a:solidFill>
            </a:endParaRPr>
          </a:p>
        </p:txBody>
      </p:sp>
      <p:sp>
        <p:nvSpPr>
          <p:cNvPr id="25" name="文本框 24"/>
          <p:cNvSpPr txBox="1"/>
          <p:nvPr/>
        </p:nvSpPr>
        <p:spPr>
          <a:xfrm>
            <a:off x="3150835" y="2280920"/>
            <a:ext cx="309880" cy="368300"/>
          </a:xfrm>
          <a:prstGeom prst="rect">
            <a:avLst/>
          </a:prstGeom>
          <a:noFill/>
        </p:spPr>
        <p:txBody>
          <a:bodyPr wrap="none" rtlCol="0">
            <a:spAutoFit/>
          </a:bodyPr>
          <a:lstStyle/>
          <a:p>
            <a:endParaRPr lang="zh-CN" altLang="en-US"/>
          </a:p>
        </p:txBody>
      </p:sp>
      <p:sp>
        <p:nvSpPr>
          <p:cNvPr id="26" name="矩形 25"/>
          <p:cNvSpPr/>
          <p:nvPr/>
        </p:nvSpPr>
        <p:spPr>
          <a:xfrm>
            <a:off x="6125175" y="2164715"/>
            <a:ext cx="2976880" cy="2508885"/>
          </a:xfrm>
          <a:prstGeom prst="rect">
            <a:avLst/>
          </a:prstGeom>
          <a:noFill/>
          <a:ln w="38100">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560659" y="1790755"/>
            <a:ext cx="4176395" cy="368300"/>
          </a:xfrm>
          <a:prstGeom prst="rect">
            <a:avLst/>
          </a:prstGeom>
          <a:noFill/>
        </p:spPr>
        <p:txBody>
          <a:bodyPr wrap="square" rtlCol="0">
            <a:spAutoFit/>
          </a:bodyPr>
          <a:lstStyle/>
          <a:p>
            <a:pPr algn="l"/>
            <a:r>
              <a:rPr lang="ja-JP" altLang="zh-CN" b="1" dirty="0">
                <a:solidFill>
                  <a:srgbClr val="00B050"/>
                </a:solidFill>
                <a:sym typeface="+mn-ea"/>
              </a:rPr>
              <a:t>おすすめアイテムがエンジンにより変更</a:t>
            </a:r>
            <a:endParaRPr lang="ja-JP" altLang="zh-CN" b="1" dirty="0">
              <a:solidFill>
                <a:srgbClr val="00B050"/>
              </a:solidFill>
              <a:sym typeface="+mn-ea"/>
            </a:endParaRPr>
          </a:p>
        </p:txBody>
      </p:sp>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28" name="页脚占位符 27"/>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58055"/>
    </mc:Choice>
    <mc:Fallback>
      <p:transition spd="slow" advTm="5805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評価指標：</a:t>
            </a:r>
            <a:endParaRPr lang="zh-CN" altLang="en-US" dirty="0"/>
          </a:p>
        </p:txBody>
      </p:sp>
      <p:sp>
        <p:nvSpPr>
          <p:cNvPr id="3" name="内容占位符 2"/>
          <p:cNvSpPr>
            <a:spLocks noGrp="1"/>
          </p:cNvSpPr>
          <p:nvPr>
            <p:ph idx="1"/>
          </p:nvPr>
        </p:nvSpPr>
        <p:spPr>
          <a:xfrm>
            <a:off x="1097880" y="1845734"/>
            <a:ext cx="10058400" cy="1421164"/>
          </a:xfrm>
        </p:spPr>
        <p:txBody>
          <a:bodyPr>
            <a:normAutofit/>
          </a:bodyPr>
          <a:lstStyle/>
          <a:p>
            <a:pPr>
              <a:buFont typeface="Wingdings" panose="05000000000000000000" pitchFamily="2" charset="2"/>
              <a:buChar char="l"/>
            </a:pPr>
            <a:r>
              <a:rPr lang="ja-JP" altLang="en-US" sz="2800" dirty="0"/>
              <a:t>おすすめアイテム欄に対するの満足度</a:t>
            </a:r>
            <a:endParaRPr lang="en-US" altLang="ja-JP" sz="2800" dirty="0"/>
          </a:p>
          <a:p>
            <a:pPr lvl="1">
              <a:buFont typeface="Wingdings" panose="05000000000000000000" pitchFamily="2" charset="2"/>
              <a:buChar char="l"/>
            </a:pPr>
            <a:r>
              <a:rPr lang="ja-JP" altLang="en-US" sz="2400" dirty="0"/>
              <a:t>気になる商品の数、</a:t>
            </a:r>
            <a:r>
              <a:rPr lang="en-US" altLang="ja-JP" sz="2400" dirty="0"/>
              <a:t>0-5</a:t>
            </a:r>
            <a:r>
              <a:rPr lang="ja-JP" altLang="en-US" sz="2400" dirty="0"/>
              <a:t>採点</a:t>
            </a:r>
            <a:endParaRPr lang="ja-JP" altLang="en-US" sz="2400" dirty="0"/>
          </a:p>
          <a:p>
            <a:pPr lvl="1">
              <a:buFont typeface="Wingdings" panose="05000000000000000000" pitchFamily="2" charset="2"/>
              <a:buChar char="l"/>
            </a:pPr>
            <a:r>
              <a:rPr lang="ja-JP" altLang="en-US" sz="2400" dirty="0">
                <a:solidFill>
                  <a:schemeClr val="tx1"/>
                </a:solidFill>
              </a:rPr>
              <a:t>最後に平均値を求める、</a:t>
            </a:r>
            <a:r>
              <a:rPr lang="ja-JP" altLang="en-US" sz="2400" dirty="0">
                <a:solidFill>
                  <a:srgbClr val="7030A0"/>
                </a:solidFill>
              </a:rPr>
              <a:t>高いほどレコメンド効果良い</a:t>
            </a:r>
            <a:endParaRPr lang="ja-JP" altLang="en-US" sz="2400" dirty="0">
              <a:solidFill>
                <a:srgbClr val="7030A0"/>
              </a:solidFill>
            </a:endParaRPr>
          </a:p>
          <a:p>
            <a:pPr marL="0" indent="0">
              <a:buNone/>
            </a:pPr>
            <a:endParaRPr lang="zh-CN" altLang="en-US" sz="2800" dirty="0"/>
          </a:p>
        </p:txBody>
      </p:sp>
      <p:grpSp>
        <p:nvGrpSpPr>
          <p:cNvPr id="10" name="组合 9"/>
          <p:cNvGrpSpPr/>
          <p:nvPr/>
        </p:nvGrpSpPr>
        <p:grpSpPr>
          <a:xfrm>
            <a:off x="3061041" y="3279523"/>
            <a:ext cx="6310347" cy="3285905"/>
            <a:chOff x="2548255" y="3420745"/>
            <a:chExt cx="6290699" cy="3290570"/>
          </a:xfrm>
        </p:grpSpPr>
        <p:pic>
          <p:nvPicPr>
            <p:cNvPr id="11" name="图片 10"/>
            <p:cNvPicPr>
              <a:picLocks noChangeAspect="1"/>
            </p:cNvPicPr>
            <p:nvPr/>
          </p:nvPicPr>
          <p:blipFill>
            <a:blip r:embed="rId1"/>
            <a:stretch>
              <a:fillRect/>
            </a:stretch>
          </p:blipFill>
          <p:spPr>
            <a:xfrm>
              <a:off x="2548255" y="3420745"/>
              <a:ext cx="3952875" cy="1523365"/>
            </a:xfrm>
            <a:prstGeom prst="rect">
              <a:avLst/>
            </a:prstGeom>
          </p:spPr>
        </p:pic>
        <p:sp>
          <p:nvSpPr>
            <p:cNvPr id="12" name="右箭头 7"/>
            <p:cNvSpPr/>
            <p:nvPr/>
          </p:nvSpPr>
          <p:spPr>
            <a:xfrm>
              <a:off x="6781800" y="388747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743825" y="3997960"/>
              <a:ext cx="1095129" cy="368823"/>
            </a:xfrm>
            <a:prstGeom prst="rect">
              <a:avLst/>
            </a:prstGeom>
            <a:noFill/>
          </p:spPr>
          <p:txBody>
            <a:bodyPr wrap="none" rtlCol="0">
              <a:spAutoFit/>
            </a:bodyPr>
            <a:lstStyle/>
            <a:p>
              <a:r>
                <a:rPr lang="ja-JP" altLang="zh-CN"/>
                <a:t>評価：</a:t>
              </a:r>
              <a:r>
                <a:rPr lang="en-US" altLang="ja-JP"/>
                <a:t>3</a:t>
              </a:r>
              <a:r>
                <a:rPr lang="ja-JP" altLang="en-US"/>
                <a:t>点</a:t>
              </a:r>
              <a:endParaRPr lang="ja-JP" altLang="en-US"/>
            </a:p>
          </p:txBody>
        </p:sp>
        <p:pic>
          <p:nvPicPr>
            <p:cNvPr id="14" name="图片 13"/>
            <p:cNvPicPr>
              <a:picLocks noChangeAspect="1"/>
            </p:cNvPicPr>
            <p:nvPr/>
          </p:nvPicPr>
          <p:blipFill>
            <a:blip r:embed="rId2"/>
            <a:stretch>
              <a:fillRect/>
            </a:stretch>
          </p:blipFill>
          <p:spPr>
            <a:xfrm>
              <a:off x="2548255" y="5176520"/>
              <a:ext cx="3952875" cy="1534795"/>
            </a:xfrm>
            <a:prstGeom prst="rect">
              <a:avLst/>
            </a:prstGeom>
          </p:spPr>
        </p:pic>
        <p:sp>
          <p:nvSpPr>
            <p:cNvPr id="15" name="右箭头 10"/>
            <p:cNvSpPr/>
            <p:nvPr/>
          </p:nvSpPr>
          <p:spPr>
            <a:xfrm>
              <a:off x="6781800" y="558673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743825" y="5697855"/>
              <a:ext cx="1095129" cy="368823"/>
            </a:xfrm>
            <a:prstGeom prst="rect">
              <a:avLst/>
            </a:prstGeom>
            <a:noFill/>
          </p:spPr>
          <p:txBody>
            <a:bodyPr wrap="none" rtlCol="0">
              <a:spAutoFit/>
            </a:bodyPr>
            <a:lstStyle/>
            <a:p>
              <a:r>
                <a:rPr lang="ja-JP" altLang="zh-CN"/>
                <a:t>評価：</a:t>
              </a:r>
              <a:r>
                <a:rPr lang="en-US" altLang="ja-JP"/>
                <a:t>2</a:t>
              </a:r>
              <a:r>
                <a:rPr lang="ja-JP" altLang="en-US"/>
                <a:t>点</a:t>
              </a:r>
              <a:endParaRPr lang="ja-JP" altLang="en-US"/>
            </a:p>
          </p:txBody>
        </p:sp>
      </p:gr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44280"/>
    </mc:Choice>
    <mc:Fallback>
      <p:transition spd="slow" advTm="4428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sp>
        <p:nvSpPr>
          <p:cNvPr id="10" name="内容占位符 2"/>
          <p:cNvSpPr>
            <a:spLocks noGrp="1"/>
          </p:cNvSpPr>
          <p:nvPr>
            <p:ph idx="1"/>
          </p:nvPr>
        </p:nvSpPr>
        <p:spPr>
          <a:xfrm>
            <a:off x="1097879" y="1845734"/>
            <a:ext cx="5169409" cy="1970362"/>
          </a:xfrm>
        </p:spPr>
        <p:txBody>
          <a:bodyPr>
            <a:normAutofit/>
          </a:bodyPr>
          <a:lstStyle/>
          <a:p>
            <a:pPr>
              <a:buFont typeface="Wingdings" panose="05000000000000000000" pitchFamily="2" charset="2"/>
              <a:buChar char="l"/>
            </a:pPr>
            <a:r>
              <a:rPr lang="ja-JP" altLang="en-US" sz="3000" dirty="0"/>
              <a:t>高度</a:t>
            </a:r>
            <a:r>
              <a:rPr lang="en-US" altLang="ja-JP" sz="3000" dirty="0"/>
              <a:t>IT</a:t>
            </a:r>
            <a:r>
              <a:rPr lang="ja-JP" altLang="en-US" sz="3000" dirty="0"/>
              <a:t>の</a:t>
            </a:r>
            <a:r>
              <a:rPr lang="en-US" altLang="ja-JP" sz="3000" dirty="0"/>
              <a:t>5</a:t>
            </a:r>
            <a:r>
              <a:rPr lang="ja-JP" altLang="en-US" sz="3000" dirty="0"/>
              <a:t>人でテストを行った</a:t>
            </a:r>
            <a:endParaRPr lang="en-US" altLang="ja-JP" sz="3000" dirty="0"/>
          </a:p>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t>ランダムと比較</a:t>
            </a:r>
            <a:endParaRPr lang="en-US" altLang="ja-JP" sz="2400" dirty="0"/>
          </a:p>
          <a:p>
            <a:pPr lvl="4">
              <a:buFont typeface="Wingdings" panose="05000000000000000000" pitchFamily="2" charset="2"/>
              <a:buChar char="l"/>
            </a:pPr>
            <a:r>
              <a:rPr lang="en-US" altLang="ja-JP" sz="2400" dirty="0"/>
              <a:t>87</a:t>
            </a:r>
            <a:r>
              <a:rPr lang="ja-JP" altLang="en-US" sz="2400" dirty="0"/>
              <a:t>％上がった</a:t>
            </a:r>
            <a:endParaRPr lang="en-US" altLang="ja-JP" sz="240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3516" y="2194560"/>
            <a:ext cx="5579083" cy="4184312"/>
          </a:xfrm>
          <a:prstGeom prst="rect">
            <a:avLst/>
          </a:prstGeom>
        </p:spPr>
      </p:pic>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a:p>
        </p:txBody>
      </p:sp>
      <p:sp>
        <p:nvSpPr>
          <p:cNvPr id="4" name="页脚占位符 3"/>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144"/>
    </mc:Choice>
    <mc:Fallback>
      <p:transition spd="slow" advTm="20144"/>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sp>
        <p:nvSpPr>
          <p:cNvPr id="10" name="内容占位符 2"/>
          <p:cNvSpPr>
            <a:spLocks noGrp="1"/>
          </p:cNvSpPr>
          <p:nvPr>
            <p:ph idx="1"/>
          </p:nvPr>
        </p:nvSpPr>
        <p:spPr>
          <a:xfrm>
            <a:off x="10978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t>ユーザーベースと比較</a:t>
            </a:r>
            <a:endParaRPr lang="en-US" altLang="ja-JP" sz="2400" dirty="0"/>
          </a:p>
          <a:p>
            <a:pPr lvl="4">
              <a:buFont typeface="Wingdings" panose="05000000000000000000" pitchFamily="2" charset="2"/>
              <a:buChar char="l"/>
            </a:pPr>
            <a:r>
              <a:rPr lang="en-US" altLang="ja-JP" sz="2400" dirty="0"/>
              <a:t>54</a:t>
            </a:r>
            <a:r>
              <a:rPr lang="ja-JP" altLang="en-US" sz="2400" dirty="0"/>
              <a:t>％上がった</a:t>
            </a:r>
            <a:endParaRPr lang="en-US" altLang="ja-JP" sz="240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3516" y="2194560"/>
            <a:ext cx="5579083" cy="418431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515" y="2194560"/>
            <a:ext cx="5579083" cy="4184312"/>
          </a:xfrm>
          <a:prstGeom prst="rect">
            <a:avLst/>
          </a:prstGeom>
        </p:spPr>
      </p:pic>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5943"/>
    </mc:Choice>
    <mc:Fallback>
      <p:transition spd="slow" advTm="594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sp>
        <p:nvSpPr>
          <p:cNvPr id="10" name="内容占位符 2"/>
          <p:cNvSpPr>
            <a:spLocks noGrp="1"/>
          </p:cNvSpPr>
          <p:nvPr>
            <p:ph idx="1"/>
          </p:nvPr>
        </p:nvSpPr>
        <p:spPr>
          <a:xfrm>
            <a:off x="10978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ユーザーベースと比較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54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t>コンテンツベースと比較</a:t>
            </a:r>
            <a:endParaRPr lang="en-US" altLang="ja-JP" sz="2400" dirty="0"/>
          </a:p>
          <a:p>
            <a:pPr lvl="4">
              <a:buFont typeface="Wingdings" panose="05000000000000000000" pitchFamily="2" charset="2"/>
              <a:buChar char="l"/>
            </a:pPr>
            <a:r>
              <a:rPr lang="en-US" altLang="ja-JP" sz="2400" dirty="0"/>
              <a:t>34</a:t>
            </a:r>
            <a:r>
              <a:rPr lang="ja-JP" altLang="en-US" sz="2400" dirty="0"/>
              <a:t>％上がった</a:t>
            </a:r>
            <a:endParaRPr lang="en-US" altLang="ja-JP" sz="240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3516" y="2194560"/>
            <a:ext cx="5579083" cy="418431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515" y="2194560"/>
            <a:ext cx="5579083" cy="4184312"/>
          </a:xfrm>
          <a:prstGeom prst="rect">
            <a:avLst/>
          </a:prstGeom>
        </p:spPr>
      </p:pic>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5782"/>
    </mc:Choice>
    <mc:Fallback>
      <p:transition spd="slow" advTm="578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sp>
        <p:nvSpPr>
          <p:cNvPr id="10" name="内容占位符 2"/>
          <p:cNvSpPr>
            <a:spLocks noGrp="1"/>
          </p:cNvSpPr>
          <p:nvPr>
            <p:ph idx="1"/>
          </p:nvPr>
        </p:nvSpPr>
        <p:spPr>
          <a:xfrm>
            <a:off x="10978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ユーザーベースと比較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54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コンテンツベースと比較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34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a:buFont typeface="Wingdings" panose="05000000000000000000" pitchFamily="2" charset="2"/>
              <a:buChar char="l"/>
            </a:pPr>
            <a:r>
              <a:rPr lang="en-US" altLang="ja-JP" sz="3000" dirty="0">
                <a:solidFill>
                  <a:schemeClr val="tx1"/>
                </a:solidFill>
              </a:rPr>
              <a:t>1.4</a:t>
            </a:r>
            <a:r>
              <a:rPr lang="ja-JP" altLang="en-US" sz="3000" dirty="0">
                <a:solidFill>
                  <a:schemeClr val="tx1"/>
                </a:solidFill>
              </a:rPr>
              <a:t>の満足度はまだ低い</a:t>
            </a:r>
            <a:endParaRPr lang="en-US" altLang="ja-JP" sz="3000" dirty="0">
              <a:solidFill>
                <a:schemeClr val="tx1"/>
              </a:solidFill>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3516" y="2194560"/>
            <a:ext cx="5579083" cy="418431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515" y="2194560"/>
            <a:ext cx="5579083" cy="4184312"/>
          </a:xfrm>
          <a:prstGeom prst="rect">
            <a:avLst/>
          </a:prstGeom>
        </p:spPr>
      </p:pic>
      <p:sp>
        <p:nvSpPr>
          <p:cNvPr id="3" name="椭圆 2"/>
          <p:cNvSpPr/>
          <p:nvPr/>
        </p:nvSpPr>
        <p:spPr>
          <a:xfrm>
            <a:off x="6980134" y="2407534"/>
            <a:ext cx="1076446" cy="567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6" name="页脚占位符 5"/>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0799"/>
    </mc:Choice>
    <mc:Fallback>
      <p:transition spd="slow" advTm="1079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改善</a:t>
            </a:r>
            <a:endParaRPr lang="zh-CN" altLang="en-US" dirty="0"/>
          </a:p>
        </p:txBody>
      </p:sp>
      <p:sp>
        <p:nvSpPr>
          <p:cNvPr id="3" name="内容占位符 2"/>
          <p:cNvSpPr>
            <a:spLocks noGrp="1"/>
          </p:cNvSpPr>
          <p:nvPr>
            <p:ph idx="1"/>
          </p:nvPr>
        </p:nvSpPr>
        <p:spPr>
          <a:xfrm>
            <a:off x="1097880" y="1845734"/>
            <a:ext cx="10058400" cy="4023360"/>
          </a:xfrm>
        </p:spPr>
        <p:txBody>
          <a:bodyPr>
            <a:normAutofit/>
          </a:bodyPr>
          <a:lstStyle/>
          <a:p>
            <a:pPr>
              <a:buFont typeface="Wingdings" panose="05000000000000000000" pitchFamily="2" charset="2"/>
              <a:buChar char="l"/>
            </a:pPr>
            <a:r>
              <a:rPr lang="ja-JP" altLang="en-US" sz="2800" dirty="0"/>
              <a:t>カラーベースの弱点</a:t>
            </a:r>
            <a:endParaRPr lang="en-US" altLang="ja-JP" sz="2800" dirty="0"/>
          </a:p>
          <a:p>
            <a:pPr lvl="2">
              <a:buFont typeface="Wingdings" panose="05000000000000000000" pitchFamily="2" charset="2"/>
              <a:buChar char="l"/>
            </a:pPr>
            <a:r>
              <a:rPr lang="ja-JP" altLang="en-US" sz="2400" dirty="0"/>
              <a:t>ランダムの不安定がある</a:t>
            </a:r>
            <a:endParaRPr lang="en-US" altLang="ja-JP" sz="2400"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8737"/>
    </mc:Choice>
    <mc:Fallback>
      <p:transition spd="slow" advTm="18737"/>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改善</a:t>
            </a:r>
            <a:endParaRPr lang="zh-CN" altLang="en-US" dirty="0"/>
          </a:p>
        </p:txBody>
      </p:sp>
      <p:sp>
        <p:nvSpPr>
          <p:cNvPr id="3" name="内容占位符 2"/>
          <p:cNvSpPr>
            <a:spLocks noGrp="1"/>
          </p:cNvSpPr>
          <p:nvPr>
            <p:ph idx="1"/>
          </p:nvPr>
        </p:nvSpPr>
        <p:spPr>
          <a:xfrm>
            <a:off x="1097880" y="1845734"/>
            <a:ext cx="10058400" cy="4023360"/>
          </a:xfrm>
        </p:spPr>
        <p:txBody>
          <a:bodyPr>
            <a:normAutofit/>
          </a:bodyPr>
          <a:lstStyle/>
          <a:p>
            <a:pPr>
              <a:buFont typeface="Wingdings" panose="05000000000000000000" pitchFamily="2" charset="2"/>
              <a:buChar char="l"/>
            </a:pPr>
            <a:r>
              <a:rPr lang="ja-JP" altLang="en-US" sz="2800" dirty="0"/>
              <a:t>ユーザーベースとの組み合わせ</a:t>
            </a:r>
            <a:endParaRPr lang="en-US" altLang="ja-JP" sz="2800" dirty="0"/>
          </a:p>
          <a:p>
            <a:pPr lvl="2">
              <a:buFont typeface="Wingdings" panose="05000000000000000000" pitchFamily="2" charset="2"/>
              <a:buChar char="l"/>
            </a:pPr>
            <a:r>
              <a:rPr lang="ja-JP" altLang="en-US" sz="2400" dirty="0"/>
              <a:t>ユーザーと閲覧した調性格商品のマトリックスを作成</a:t>
            </a:r>
            <a:endParaRPr lang="en-US" altLang="ja-JP" sz="2400" dirty="0"/>
          </a:p>
          <a:p>
            <a:pPr lvl="2">
              <a:buFont typeface="Wingdings" panose="05000000000000000000" pitchFamily="2" charset="2"/>
              <a:buChar char="l"/>
            </a:pPr>
            <a:r>
              <a:rPr lang="ja-JP" altLang="en-US" sz="2400" dirty="0"/>
              <a:t>同じ調性格が好きなユーザーを探す</a:t>
            </a:r>
            <a:endParaRPr lang="zh-CN" altLang="en-US" sz="2400" dirty="0"/>
          </a:p>
        </p:txBody>
      </p:sp>
      <p:pic>
        <p:nvPicPr>
          <p:cNvPr id="3074" name="图片 3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2945" y="3411415"/>
            <a:ext cx="8089369" cy="287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圆角 5"/>
          <p:cNvSpPr/>
          <p:nvPr/>
        </p:nvSpPr>
        <p:spPr>
          <a:xfrm>
            <a:off x="2849721" y="3429000"/>
            <a:ext cx="6554717" cy="4351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85651"/>
    </mc:Choice>
    <mc:Fallback>
      <p:transition spd="slow" advTm="8565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sp>
        <p:nvSpPr>
          <p:cNvPr id="10" name="内容占位符 2"/>
          <p:cNvSpPr>
            <a:spLocks noGrp="1"/>
          </p:cNvSpPr>
          <p:nvPr>
            <p:ph idx="1"/>
          </p:nvPr>
        </p:nvSpPr>
        <p:spPr>
          <a:xfrm>
            <a:off x="1097879" y="1845734"/>
            <a:ext cx="5169409" cy="4023360"/>
          </a:xfrm>
        </p:spPr>
        <p:txBody>
          <a:bodyPr>
            <a:normAutofit/>
          </a:bodyPr>
          <a:lstStyle/>
          <a:p>
            <a:pPr>
              <a:buFont typeface="Wingdings" panose="05000000000000000000" pitchFamily="2" charset="2"/>
              <a:buChar char="l"/>
            </a:pPr>
            <a:r>
              <a:rPr lang="ja-JP" altLang="en-US" sz="3000" dirty="0"/>
              <a:t>改善手法の満足度効果</a:t>
            </a:r>
            <a:endParaRPr lang="en-US" altLang="ja-JP" sz="2400" dirty="0"/>
          </a:p>
          <a:p>
            <a:pPr lvl="2">
              <a:buFont typeface="Wingdings" panose="05000000000000000000" pitchFamily="2" charset="2"/>
              <a:buChar char="l"/>
            </a:pPr>
            <a:r>
              <a:rPr lang="ja-JP" altLang="en-US" sz="2400" dirty="0"/>
              <a:t>カラーベースと比較</a:t>
            </a:r>
            <a:endParaRPr lang="en-US" altLang="ja-JP" sz="2400" dirty="0"/>
          </a:p>
          <a:p>
            <a:pPr lvl="4">
              <a:buFont typeface="Wingdings" panose="05000000000000000000" pitchFamily="2" charset="2"/>
              <a:buChar char="l"/>
            </a:pPr>
            <a:r>
              <a:rPr lang="en-US" altLang="ja-JP" sz="2400" dirty="0"/>
              <a:t>31</a:t>
            </a:r>
            <a:r>
              <a:rPr lang="ja-JP" altLang="en-US" sz="2400" dirty="0"/>
              <a:t>％上がった</a:t>
            </a:r>
            <a:endParaRPr lang="en-US" altLang="ja-JP" sz="2400" dirty="0"/>
          </a:p>
          <a:p>
            <a:pPr>
              <a:buFont typeface="Wingdings" panose="05000000000000000000" pitchFamily="2" charset="2"/>
              <a:buChar char="l"/>
            </a:pPr>
            <a:r>
              <a:rPr lang="ja-JP" altLang="en-US" sz="3000" dirty="0"/>
              <a:t>満足度</a:t>
            </a:r>
            <a:r>
              <a:rPr lang="en-US" altLang="ja-JP" sz="3000" dirty="0"/>
              <a:t>1.8</a:t>
            </a:r>
            <a:r>
              <a:rPr lang="ja-JP" altLang="en-US" sz="3000" dirty="0"/>
              <a:t>に近く</a:t>
            </a:r>
            <a:endParaRPr lang="ja-JP" altLang="en-US" sz="3000" dirty="0"/>
          </a:p>
          <a:p>
            <a:pPr lvl="4">
              <a:buFont typeface="Wingdings" panose="05000000000000000000" pitchFamily="2" charset="2"/>
              <a:buChar char="l"/>
            </a:pPr>
            <a:endParaRPr lang="en-US" altLang="ja-JP" sz="240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3516" y="2194560"/>
            <a:ext cx="5579083" cy="418431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515" y="2194560"/>
            <a:ext cx="5579083" cy="418431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288" y="2194560"/>
            <a:ext cx="5579083" cy="4184312"/>
          </a:xfrm>
          <a:prstGeom prst="rect">
            <a:avLst/>
          </a:prstGeom>
        </p:spPr>
      </p:pic>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6695"/>
    </mc:Choice>
    <mc:Fallback>
      <p:transition spd="slow" advTm="2669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880" y="286603"/>
            <a:ext cx="10058400" cy="1450757"/>
          </a:xfrm>
        </p:spPr>
        <p:txBody>
          <a:bodyPr/>
          <a:lstStyle/>
          <a:p>
            <a:r>
              <a:rPr lang="ja-JP" altLang="en-US" dirty="0"/>
              <a:t>開発体制</a:t>
            </a:r>
            <a:endParaRPr lang="zh-CN" altLang="en-US" dirty="0"/>
          </a:p>
        </p:txBody>
      </p:sp>
      <p:pic>
        <p:nvPicPr>
          <p:cNvPr id="5" name="Shape 218"/>
          <p:cNvPicPr preferRelativeResize="0"/>
          <p:nvPr/>
        </p:nvPicPr>
        <p:blipFill rotWithShape="1">
          <a:blip r:embed="rId1"/>
          <a:srcRect/>
          <a:stretch>
            <a:fillRect/>
          </a:stretch>
        </p:blipFill>
        <p:spPr>
          <a:xfrm>
            <a:off x="7047817" y="2299868"/>
            <a:ext cx="1256700" cy="1499399"/>
          </a:xfrm>
          <a:prstGeom prst="rect">
            <a:avLst/>
          </a:prstGeom>
          <a:noFill/>
          <a:ln>
            <a:noFill/>
          </a:ln>
        </p:spPr>
      </p:pic>
      <p:pic>
        <p:nvPicPr>
          <p:cNvPr id="6" name="Shape 219"/>
          <p:cNvPicPr preferRelativeResize="0"/>
          <p:nvPr/>
        </p:nvPicPr>
        <p:blipFill rotWithShape="1">
          <a:blip r:embed="rId2"/>
          <a:srcRect/>
          <a:stretch>
            <a:fillRect/>
          </a:stretch>
        </p:blipFill>
        <p:spPr>
          <a:xfrm>
            <a:off x="9223903" y="2307280"/>
            <a:ext cx="1305000" cy="1444200"/>
          </a:xfrm>
          <a:prstGeom prst="rect">
            <a:avLst/>
          </a:prstGeom>
          <a:noFill/>
          <a:ln>
            <a:noFill/>
          </a:ln>
        </p:spPr>
      </p:pic>
      <p:pic>
        <p:nvPicPr>
          <p:cNvPr id="7" name="Shape 220"/>
          <p:cNvPicPr preferRelativeResize="0"/>
          <p:nvPr/>
        </p:nvPicPr>
        <p:blipFill rotWithShape="1">
          <a:blip r:embed="rId3"/>
          <a:srcRect/>
          <a:stretch>
            <a:fillRect/>
          </a:stretch>
        </p:blipFill>
        <p:spPr>
          <a:xfrm>
            <a:off x="7037621" y="4210835"/>
            <a:ext cx="1266900" cy="1444200"/>
          </a:xfrm>
          <a:prstGeom prst="rect">
            <a:avLst/>
          </a:prstGeom>
          <a:noFill/>
          <a:ln>
            <a:noFill/>
          </a:ln>
        </p:spPr>
      </p:pic>
      <p:pic>
        <p:nvPicPr>
          <p:cNvPr id="8" name="Shape 221"/>
          <p:cNvPicPr preferRelativeResize="0"/>
          <p:nvPr/>
        </p:nvPicPr>
        <p:blipFill rotWithShape="1">
          <a:blip r:embed="rId4"/>
          <a:srcRect/>
          <a:stretch>
            <a:fillRect/>
          </a:stretch>
        </p:blipFill>
        <p:spPr>
          <a:xfrm>
            <a:off x="9223903" y="4210835"/>
            <a:ext cx="1236600" cy="1413300"/>
          </a:xfrm>
          <a:prstGeom prst="rect">
            <a:avLst/>
          </a:prstGeom>
          <a:noFill/>
          <a:ln>
            <a:noFill/>
          </a:ln>
        </p:spPr>
      </p:pic>
      <p:sp>
        <p:nvSpPr>
          <p:cNvPr id="9" name="Shape 222"/>
          <p:cNvSpPr txBox="1"/>
          <p:nvPr/>
        </p:nvSpPr>
        <p:spPr>
          <a:xfrm>
            <a:off x="7258796" y="3799154"/>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DU</a:t>
            </a:r>
            <a:endPar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 name="Shape 223"/>
          <p:cNvSpPr txBox="1"/>
          <p:nvPr/>
        </p:nvSpPr>
        <p:spPr>
          <a:xfrm>
            <a:off x="9559663" y="3721915"/>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ハン</a:t>
            </a:r>
            <a:endPar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Shape 225"/>
          <p:cNvSpPr txBox="1"/>
          <p:nvPr/>
        </p:nvSpPr>
        <p:spPr>
          <a:xfrm>
            <a:off x="9559663" y="5608773"/>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alt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ト</a:t>
            </a: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ウ</a:t>
            </a:r>
            <a:endPar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 name="Shape 227"/>
          <p:cNvSpPr txBox="1"/>
          <p:nvPr/>
        </p:nvSpPr>
        <p:spPr>
          <a:xfrm>
            <a:off x="6740383" y="1758307"/>
            <a:ext cx="2271900"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開発メンバー</a:t>
            </a:r>
            <a:endPar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 name="矩形: 圆角 12"/>
          <p:cNvSpPr/>
          <p:nvPr/>
        </p:nvSpPr>
        <p:spPr>
          <a:xfrm>
            <a:off x="6799985" y="2178125"/>
            <a:ext cx="3880338" cy="191308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hape 224"/>
          <p:cNvSpPr txBox="1"/>
          <p:nvPr/>
        </p:nvSpPr>
        <p:spPr>
          <a:xfrm>
            <a:off x="7258796" y="5619830"/>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PU</a:t>
            </a:r>
            <a:endPar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 name="矩形: 圆角 14"/>
          <p:cNvSpPr/>
          <p:nvPr/>
        </p:nvSpPr>
        <p:spPr>
          <a:xfrm>
            <a:off x="6799985" y="4159934"/>
            <a:ext cx="1847704" cy="18133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8865537" y="4159934"/>
            <a:ext cx="1812814" cy="181334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801988" y="2864901"/>
            <a:ext cx="992505" cy="368300"/>
          </a:xfrm>
          <a:prstGeom prst="rect">
            <a:avLst/>
          </a:prstGeom>
          <a:noFill/>
        </p:spPr>
        <p:txBody>
          <a:bodyPr wrap="none" rtlCol="0">
            <a:spAutoFit/>
          </a:bodyPr>
          <a:lstStyle/>
          <a:p>
            <a:r>
              <a:rPr lang="ja-JP" altLang="en-US" b="1" dirty="0"/>
              <a:t>エンジン</a:t>
            </a:r>
            <a:endParaRPr lang="zh-CN" altLang="en-US" b="1" dirty="0"/>
          </a:p>
        </p:txBody>
      </p:sp>
      <p:sp>
        <p:nvSpPr>
          <p:cNvPr id="18" name="文本框 17"/>
          <p:cNvSpPr txBox="1"/>
          <p:nvPr/>
        </p:nvSpPr>
        <p:spPr>
          <a:xfrm>
            <a:off x="9442630" y="6010076"/>
            <a:ext cx="863600" cy="368300"/>
          </a:xfrm>
          <a:prstGeom prst="rect">
            <a:avLst/>
          </a:prstGeom>
          <a:noFill/>
        </p:spPr>
        <p:txBody>
          <a:bodyPr wrap="none" rtlCol="0">
            <a:spAutoFit/>
          </a:bodyPr>
          <a:lstStyle/>
          <a:p>
            <a:r>
              <a:rPr lang="ja-JP" altLang="en-US" b="1" dirty="0"/>
              <a:t>サーバ</a:t>
            </a:r>
            <a:endParaRPr lang="zh-CN" altLang="en-US" b="1" dirty="0"/>
          </a:p>
        </p:txBody>
      </p:sp>
      <p:sp>
        <p:nvSpPr>
          <p:cNvPr id="19" name="文本框 18"/>
          <p:cNvSpPr txBox="1"/>
          <p:nvPr/>
        </p:nvSpPr>
        <p:spPr>
          <a:xfrm>
            <a:off x="7337296" y="5989128"/>
            <a:ext cx="773430" cy="368300"/>
          </a:xfrm>
          <a:prstGeom prst="rect">
            <a:avLst/>
          </a:prstGeom>
          <a:noFill/>
        </p:spPr>
        <p:txBody>
          <a:bodyPr wrap="none" rtlCol="0">
            <a:spAutoFit/>
          </a:bodyPr>
          <a:lstStyle/>
          <a:p>
            <a:r>
              <a:rPr lang="ja-JP" altLang="en-US" b="1" dirty="0"/>
              <a:t>ウェブ</a:t>
            </a:r>
            <a:endParaRPr lang="zh-CN" altLang="en-US" b="1" dirty="0"/>
          </a:p>
        </p:txBody>
      </p:sp>
      <p:sp>
        <p:nvSpPr>
          <p:cNvPr id="20" name="矩形 19"/>
          <p:cNvSpPr/>
          <p:nvPr/>
        </p:nvSpPr>
        <p:spPr>
          <a:xfrm>
            <a:off x="1003860" y="4720529"/>
            <a:ext cx="2471958" cy="829945"/>
          </a:xfrm>
          <a:prstGeom prst="rect">
            <a:avLst/>
          </a:prstGeom>
        </p:spPr>
        <p:txBody>
          <a:bodyPr wrap="square">
            <a:spAutoFit/>
          </a:bodyPr>
          <a:lstStyle/>
          <a:p>
            <a:pPr lvl="0">
              <a:buClr>
                <a:schemeClr val="dk1"/>
              </a:buClr>
              <a:buSzPct val="25000"/>
            </a:pPr>
            <a:r>
              <a:rPr lang="ja-JP" altLang="zh-CN" sz="2400" dirty="0">
                <a:solidFill>
                  <a:schemeClr val="dk1"/>
                </a:solidFill>
                <a:ea typeface="Calibri" panose="020F0502020204030204"/>
                <a:cs typeface="Calibri" panose="020F0502020204030204"/>
                <a:sym typeface="Calibri" panose="020F0502020204030204"/>
              </a:rPr>
              <a:t>課題担当教員</a:t>
            </a:r>
            <a:endParaRPr lang="en-US" altLang="ja-JP" sz="2400" dirty="0">
              <a:solidFill>
                <a:schemeClr val="dk1"/>
              </a:solidFill>
              <a:ea typeface="Calibri" panose="020F0502020204030204"/>
              <a:cs typeface="Calibri" panose="020F0502020204030204"/>
              <a:sym typeface="Calibri" panose="020F0502020204030204"/>
            </a:endParaRPr>
          </a:p>
          <a:p>
            <a:pPr lvl="0">
              <a:buClr>
                <a:schemeClr val="dk1"/>
              </a:buClr>
              <a:buSzPct val="25000"/>
            </a:pPr>
            <a:endParaRPr lang="ja-JP" altLang="zh-CN" sz="2400" dirty="0">
              <a:solidFill>
                <a:schemeClr val="dk1"/>
              </a:solidFill>
              <a:ea typeface="Calibri" panose="020F0502020204030204"/>
              <a:cs typeface="Calibri" panose="020F0502020204030204"/>
              <a:sym typeface="Calibri" panose="020F0502020204030204"/>
            </a:endParaRPr>
          </a:p>
        </p:txBody>
      </p:sp>
      <p:sp>
        <p:nvSpPr>
          <p:cNvPr id="21" name="Shape 217"/>
          <p:cNvSpPr txBox="1"/>
          <p:nvPr/>
        </p:nvSpPr>
        <p:spPr>
          <a:xfrm>
            <a:off x="965960" y="1726893"/>
            <a:ext cx="1093834"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顧客</a:t>
            </a:r>
            <a:endParaRPr lang="en-US" alt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 name="Shape 216"/>
          <p:cNvPicPr preferRelativeResize="0"/>
          <p:nvPr/>
        </p:nvPicPr>
        <p:blipFill rotWithShape="1">
          <a:blip r:embed="rId5"/>
          <a:srcRect/>
          <a:stretch>
            <a:fillRect/>
          </a:stretch>
        </p:blipFill>
        <p:spPr>
          <a:xfrm>
            <a:off x="1692921" y="1798122"/>
            <a:ext cx="1093835" cy="319239"/>
          </a:xfrm>
          <a:prstGeom prst="rect">
            <a:avLst/>
          </a:prstGeom>
          <a:noFill/>
          <a:ln>
            <a:noFill/>
          </a:ln>
        </p:spPr>
      </p:pic>
      <p:pic>
        <p:nvPicPr>
          <p:cNvPr id="3" name="图片 2"/>
          <p:cNvPicPr>
            <a:picLocks noChangeAspect="1"/>
          </p:cNvPicPr>
          <p:nvPr/>
        </p:nvPicPr>
        <p:blipFill>
          <a:blip r:embed="rId6"/>
          <a:stretch>
            <a:fillRect/>
          </a:stretch>
        </p:blipFill>
        <p:spPr>
          <a:xfrm>
            <a:off x="1215131" y="2400422"/>
            <a:ext cx="1571625" cy="1476375"/>
          </a:xfrm>
          <a:prstGeom prst="rect">
            <a:avLst/>
          </a:prstGeom>
        </p:spPr>
      </p:pic>
      <p:sp>
        <p:nvSpPr>
          <p:cNvPr id="24" name="矩形: 圆角 23"/>
          <p:cNvSpPr/>
          <p:nvPr/>
        </p:nvSpPr>
        <p:spPr>
          <a:xfrm>
            <a:off x="1048676" y="2178125"/>
            <a:ext cx="5206603" cy="234991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1028889" y="5175851"/>
            <a:ext cx="5206603" cy="8132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67160" y="5467236"/>
            <a:ext cx="2471957" cy="398780"/>
          </a:xfrm>
          <a:prstGeom prst="rect">
            <a:avLst/>
          </a:prstGeom>
        </p:spPr>
        <p:txBody>
          <a:bodyPr wrap="square">
            <a:spAutoFit/>
          </a:bodyPr>
          <a:lstStyle/>
          <a:p>
            <a:pPr lvl="0">
              <a:buClr>
                <a:schemeClr val="dk1"/>
              </a:buClr>
              <a:buSzPct val="25000"/>
            </a:pPr>
            <a:r>
              <a:rPr lang="ja-JP" altLang="zh-CN" sz="2000" dirty="0">
                <a:solidFill>
                  <a:schemeClr val="dk1"/>
                </a:solidFill>
                <a:ea typeface="Calibri" panose="020F0502020204030204"/>
                <a:cs typeface="Calibri" panose="020F0502020204030204"/>
                <a:sym typeface="Calibri" panose="020F0502020204030204"/>
              </a:rPr>
              <a:t>蔡　東生</a:t>
            </a:r>
            <a:endParaRPr lang="ja-JP" altLang="zh-CN" sz="2000" dirty="0">
              <a:solidFill>
                <a:schemeClr val="dk1"/>
              </a:solidFill>
              <a:ea typeface="Calibri" panose="020F0502020204030204"/>
              <a:cs typeface="Calibri" panose="020F0502020204030204"/>
              <a:sym typeface="Calibri" panose="020F0502020204030204"/>
            </a:endParaRPr>
          </a:p>
        </p:txBody>
      </p:sp>
      <p:sp>
        <p:nvSpPr>
          <p:cNvPr id="26" name="矩形 25"/>
          <p:cNvSpPr/>
          <p:nvPr/>
        </p:nvSpPr>
        <p:spPr>
          <a:xfrm>
            <a:off x="5050749" y="3917636"/>
            <a:ext cx="640080" cy="368300"/>
          </a:xfrm>
          <a:prstGeom prst="rect">
            <a:avLst/>
          </a:prstGeom>
        </p:spPr>
        <p:txBody>
          <a:bodyPr wrap="none">
            <a:spAutoFit/>
          </a:bodyPr>
          <a:lstStyle/>
          <a:p>
            <a:r>
              <a:rPr lang="ja-JP" altLang="zh-CN" dirty="0"/>
              <a:t>辻氏</a:t>
            </a:r>
            <a:endParaRPr lang="zh-CN" altLang="en-US" b="1" dirty="0"/>
          </a:p>
        </p:txBody>
      </p:sp>
      <p:sp>
        <p:nvSpPr>
          <p:cNvPr id="27" name="矩形 26"/>
          <p:cNvSpPr/>
          <p:nvPr/>
        </p:nvSpPr>
        <p:spPr>
          <a:xfrm>
            <a:off x="1485609" y="3921861"/>
            <a:ext cx="1083310" cy="368300"/>
          </a:xfrm>
          <a:prstGeom prst="rect">
            <a:avLst/>
          </a:prstGeom>
        </p:spPr>
        <p:txBody>
          <a:bodyPr wrap="none">
            <a:spAutoFit/>
          </a:bodyPr>
          <a:lstStyle/>
          <a:p>
            <a:r>
              <a:rPr lang="ja-JP" altLang="zh-CN" dirty="0">
                <a:latin typeface="+mn-ea"/>
              </a:rPr>
              <a:t>大野</a:t>
            </a:r>
            <a:r>
              <a:rPr lang="en-US" altLang="ja-JP" dirty="0">
                <a:latin typeface="+mn-ea"/>
              </a:rPr>
              <a:t>CEO</a:t>
            </a:r>
            <a:endParaRPr lang="zh-CN" altLang="en-US" b="1" dirty="0">
              <a:latin typeface="+mn-ea"/>
            </a:endParaRPr>
          </a:p>
        </p:txBody>
      </p:sp>
      <p:pic>
        <p:nvPicPr>
          <p:cNvPr id="28" name="图片 27"/>
          <p:cNvPicPr>
            <a:picLocks noChangeAspect="1"/>
          </p:cNvPicPr>
          <p:nvPr/>
        </p:nvPicPr>
        <p:blipFill>
          <a:blip r:embed="rId6"/>
          <a:stretch>
            <a:fillRect/>
          </a:stretch>
        </p:blipFill>
        <p:spPr>
          <a:xfrm>
            <a:off x="2901617" y="2396481"/>
            <a:ext cx="1571625" cy="1476375"/>
          </a:xfrm>
          <a:prstGeom prst="rect">
            <a:avLst/>
          </a:prstGeom>
        </p:spPr>
      </p:pic>
      <p:pic>
        <p:nvPicPr>
          <p:cNvPr id="29" name="图片 28"/>
          <p:cNvPicPr>
            <a:picLocks noChangeAspect="1"/>
          </p:cNvPicPr>
          <p:nvPr/>
        </p:nvPicPr>
        <p:blipFill>
          <a:blip r:embed="rId6"/>
          <a:stretch>
            <a:fillRect/>
          </a:stretch>
        </p:blipFill>
        <p:spPr>
          <a:xfrm>
            <a:off x="4588103" y="2395457"/>
            <a:ext cx="1571625" cy="1476375"/>
          </a:xfrm>
          <a:prstGeom prst="rect">
            <a:avLst/>
          </a:prstGeom>
        </p:spPr>
      </p:pic>
      <p:sp>
        <p:nvSpPr>
          <p:cNvPr id="30" name="矩形 29"/>
          <p:cNvSpPr/>
          <p:nvPr/>
        </p:nvSpPr>
        <p:spPr>
          <a:xfrm>
            <a:off x="3254185" y="3917636"/>
            <a:ext cx="868680" cy="368300"/>
          </a:xfrm>
          <a:prstGeom prst="rect">
            <a:avLst/>
          </a:prstGeom>
        </p:spPr>
        <p:txBody>
          <a:bodyPr wrap="none">
            <a:spAutoFit/>
          </a:bodyPr>
          <a:lstStyle/>
          <a:p>
            <a:r>
              <a:rPr lang="zh-CN" altLang="en-US" dirty="0">
                <a:latin typeface="ＭＳ Ｐゴシック" panose="020B0600070205080204" pitchFamily="34" charset="-128"/>
                <a:ea typeface="ＭＳ Ｐゴシック" panose="020B0600070205080204" pitchFamily="34" charset="-128"/>
              </a:rPr>
              <a:t>荻野</a:t>
            </a:r>
            <a:r>
              <a:rPr lang="ja-JP" altLang="zh-CN" dirty="0">
                <a:latin typeface="ＭＳ Ｐゴシック" panose="020B0600070205080204" pitchFamily="34" charset="-128"/>
                <a:ea typeface="ＭＳ Ｐゴシック" panose="020B0600070205080204" pitchFamily="34" charset="-128"/>
              </a:rPr>
              <a:t>氏</a:t>
            </a:r>
            <a:endParaRPr lang="zh-CN" altLang="en-US" dirty="0">
              <a:latin typeface="ＭＳ Ｐゴシック" panose="020B0600070205080204" pitchFamily="34" charset="-128"/>
              <a:ea typeface="ＭＳ Ｐゴシック" panose="020B0600070205080204" pitchFamily="34" charset="-128"/>
            </a:endParaRPr>
          </a:p>
        </p:txBody>
      </p:sp>
      <p:sp>
        <p:nvSpPr>
          <p:cNvPr id="22" name="灯片编号占位符 21"/>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31" name="页脚占位符 30"/>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4946"/>
    </mc:Choice>
    <mc:Fallback>
      <p:transition spd="slow" advTm="2494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まとめと今後の課題</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199"/>
    </mc:Choice>
    <mc:Fallback>
      <p:transition spd="slow" advTm="219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まとめ</a:t>
            </a:r>
            <a:endParaRPr lang="zh-CN" altLang="en-US" dirty="0"/>
          </a:p>
        </p:txBody>
      </p:sp>
      <p:sp>
        <p:nvSpPr>
          <p:cNvPr id="4" name="内容占位符 2"/>
          <p:cNvSpPr>
            <a:spLocks noGrp="1"/>
          </p:cNvSpPr>
          <p:nvPr>
            <p:ph idx="1"/>
          </p:nvPr>
        </p:nvSpPr>
        <p:spPr>
          <a:xfrm>
            <a:off x="1097880" y="1845733"/>
            <a:ext cx="10058400" cy="4725663"/>
          </a:xfrm>
        </p:spPr>
        <p:txBody>
          <a:bodyPr>
            <a:normAutofit/>
          </a:bodyPr>
          <a:lstStyle/>
          <a:p>
            <a:pPr>
              <a:buFont typeface="Wingdings" panose="05000000000000000000" pitchFamily="2" charset="2"/>
              <a:buChar char="l"/>
            </a:pPr>
            <a:r>
              <a:rPr lang="ja-JP" altLang="en-US" sz="2800" dirty="0"/>
              <a:t>システム設計</a:t>
            </a:r>
            <a:endParaRPr lang="en-US" altLang="ja-JP" sz="2800" dirty="0"/>
          </a:p>
          <a:p>
            <a:pPr lvl="2">
              <a:buFont typeface="Wingdings" panose="05000000000000000000" pitchFamily="2" charset="2"/>
              <a:buChar char="l"/>
            </a:pPr>
            <a:r>
              <a:rPr lang="ja-JP" altLang="en-US" sz="2400" dirty="0"/>
              <a:t>レコメンドアルゴリズムの調査</a:t>
            </a:r>
            <a:endParaRPr lang="en-US" altLang="ja-JP" sz="2400" dirty="0"/>
          </a:p>
          <a:p>
            <a:pPr lvl="2">
              <a:buFont typeface="Wingdings" panose="05000000000000000000" pitchFamily="2" charset="2"/>
              <a:buChar char="l"/>
            </a:pPr>
            <a:r>
              <a:rPr lang="ja-JP" altLang="en-US" sz="2400" dirty="0"/>
              <a:t>実現手法の検討</a:t>
            </a:r>
            <a:endParaRPr lang="en-US" altLang="zh-CN" sz="2400" dirty="0"/>
          </a:p>
          <a:p>
            <a:pPr>
              <a:buFont typeface="Wingdings" panose="05000000000000000000" pitchFamily="2" charset="2"/>
              <a:buChar char="l"/>
            </a:pPr>
            <a:r>
              <a:rPr lang="ja-JP" altLang="en-US" sz="2800" dirty="0"/>
              <a:t>開発</a:t>
            </a:r>
            <a:endParaRPr lang="en-US" altLang="ja-JP" sz="2800" dirty="0"/>
          </a:p>
          <a:p>
            <a:pPr lvl="2">
              <a:buFont typeface="Wingdings" panose="05000000000000000000" pitchFamily="2" charset="2"/>
              <a:buChar char="l"/>
            </a:pPr>
            <a:r>
              <a:rPr lang="en-US" altLang="ja-JP" sz="2400" dirty="0"/>
              <a:t>AWS</a:t>
            </a:r>
            <a:r>
              <a:rPr lang="ja-JP" altLang="en-US" sz="2400" dirty="0"/>
              <a:t>開発環境の構築</a:t>
            </a:r>
            <a:endParaRPr lang="en-US" altLang="ja-JP" sz="2400" dirty="0"/>
          </a:p>
          <a:p>
            <a:pPr lvl="2">
              <a:buFont typeface="Wingdings" panose="05000000000000000000" pitchFamily="2" charset="2"/>
              <a:buChar char="l"/>
            </a:pPr>
            <a:r>
              <a:rPr lang="ja-JP" altLang="en-US" sz="2400" dirty="0"/>
              <a:t>ライブラリの技術調査</a:t>
            </a:r>
            <a:endParaRPr lang="en-US" altLang="ja-JP" sz="2400" dirty="0"/>
          </a:p>
          <a:p>
            <a:pPr lvl="2">
              <a:buFont typeface="Wingdings" panose="05000000000000000000" pitchFamily="2" charset="2"/>
              <a:buChar char="l"/>
            </a:pPr>
            <a:r>
              <a:rPr lang="ja-JP" altLang="en-US" sz="2400" dirty="0"/>
              <a:t>コンテンツベース、カラーベース</a:t>
            </a:r>
            <a:endParaRPr lang="en-US" altLang="zh-CN" sz="2400" dirty="0"/>
          </a:p>
          <a:p>
            <a:pPr>
              <a:buFont typeface="Wingdings" panose="05000000000000000000" pitchFamily="2" charset="2"/>
              <a:buChar char="l"/>
            </a:pPr>
            <a:r>
              <a:rPr lang="ja-JP" altLang="en-US" sz="2800" dirty="0"/>
              <a:t>検証</a:t>
            </a:r>
            <a:endParaRPr lang="en-US" altLang="ja-JP" sz="2800" dirty="0"/>
          </a:p>
          <a:p>
            <a:pPr lvl="2">
              <a:buFont typeface="Wingdings" panose="05000000000000000000" pitchFamily="2" charset="2"/>
              <a:buChar char="l"/>
            </a:pPr>
            <a:r>
              <a:rPr lang="ja-JP" altLang="en-US" sz="2400" dirty="0"/>
              <a:t>検証方法の調査と設計</a:t>
            </a:r>
            <a:endParaRPr lang="en-US" altLang="ja-JP" sz="2400" dirty="0"/>
          </a:p>
          <a:p>
            <a:pPr lvl="2">
              <a:buFont typeface="Wingdings" panose="05000000000000000000" pitchFamily="2" charset="2"/>
              <a:buChar char="l"/>
            </a:pPr>
            <a:r>
              <a:rPr lang="ja-JP" altLang="en-US" sz="2400" dirty="0"/>
              <a:t>ユーザーテスト</a:t>
            </a:r>
            <a:endParaRPr lang="zh-CN" altLang="en-US" sz="2400" dirty="0"/>
          </a:p>
        </p:txBody>
      </p:sp>
      <p:sp>
        <p:nvSpPr>
          <p:cNvPr id="3" name="灯片编号占位符 2"/>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9142"/>
    </mc:Choice>
    <mc:Fallback>
      <p:transition spd="slow" advTm="3914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今後の課題</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テスト</a:t>
            </a:r>
            <a:endParaRPr lang="en-US" altLang="ja-JP" sz="2800" dirty="0"/>
          </a:p>
          <a:p>
            <a:pPr lvl="2">
              <a:buFont typeface="Wingdings" panose="05000000000000000000" pitchFamily="2" charset="2"/>
              <a:buChar char="l"/>
            </a:pPr>
            <a:r>
              <a:rPr lang="ja-JP" altLang="en-US" sz="2200" dirty="0"/>
              <a:t>商品数・種類</a:t>
            </a:r>
            <a:endParaRPr lang="en-US" altLang="ja-JP" sz="2200" dirty="0"/>
          </a:p>
          <a:p>
            <a:pPr lvl="2">
              <a:buFont typeface="Wingdings" panose="05000000000000000000" pitchFamily="2" charset="2"/>
              <a:buChar char="l"/>
            </a:pPr>
            <a:r>
              <a:rPr lang="ja-JP" altLang="en-US" sz="2200" dirty="0"/>
              <a:t>ユーザー人数</a:t>
            </a:r>
            <a:endParaRPr lang="en-US" altLang="ja-JP" sz="2200" dirty="0"/>
          </a:p>
          <a:p>
            <a:pPr lvl="2">
              <a:buFont typeface="Wingdings" panose="05000000000000000000" pitchFamily="2" charset="2"/>
              <a:buChar char="l"/>
            </a:pPr>
            <a:r>
              <a:rPr lang="ja-JP" altLang="en-US" sz="2200" dirty="0"/>
              <a:t>評価指標</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レコメンド手法</a:t>
            </a:r>
            <a:endParaRPr lang="en-US" altLang="ja-JP" sz="2800" dirty="0"/>
          </a:p>
          <a:p>
            <a:pPr lvl="2">
              <a:buFont typeface="Wingdings" panose="05000000000000000000" pitchFamily="2" charset="2"/>
              <a:buChar char="l"/>
            </a:pPr>
            <a:r>
              <a:rPr lang="ja-JP" altLang="en-US" sz="2200" dirty="0"/>
              <a:t>ファッション</a:t>
            </a:r>
            <a:endParaRPr lang="en-US" altLang="ja-JP" sz="2200" dirty="0"/>
          </a:p>
          <a:p>
            <a:pPr lvl="2">
              <a:buFont typeface="Wingdings" panose="05000000000000000000" pitchFamily="2" charset="2"/>
              <a:buChar char="l"/>
            </a:pPr>
            <a:r>
              <a:rPr lang="ja-JP" altLang="en-US" sz="2200" dirty="0"/>
              <a:t>サイズ、コーディネーション</a:t>
            </a:r>
            <a:endParaRPr lang="en-US" altLang="ja-JP" sz="2200" dirty="0"/>
          </a:p>
          <a:p>
            <a:pPr lvl="2">
              <a:buFont typeface="Wingdings" panose="05000000000000000000" pitchFamily="2" charset="2"/>
              <a:buChar char="l"/>
            </a:pPr>
            <a:r>
              <a:rPr lang="ja-JP" altLang="en-US" sz="2200" dirty="0"/>
              <a:t>機械学習</a:t>
            </a:r>
            <a:endParaRPr lang="en-US" altLang="ja-JP" sz="22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8022"/>
    </mc:Choice>
    <mc:Fallback>
      <p:transition spd="slow" advTm="3802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ja-JP" altLang="en-US" sz="6000" dirty="0"/>
              <a:t>ご清聴ありがとうございました</a:t>
            </a:r>
            <a:endParaRPr lang="zh-CN" altLang="en-US" sz="6000" dirty="0"/>
          </a:p>
        </p:txBody>
      </p:sp>
      <p:sp>
        <p:nvSpPr>
          <p:cNvPr id="3" name="副标题 2"/>
          <p:cNvSpPr>
            <a:spLocks noGrp="1"/>
          </p:cNvSpPr>
          <p:nvPr>
            <p:ph type="subTitle" idx="1"/>
          </p:nvPr>
        </p:nvSpPr>
        <p:spPr>
          <a:xfrm>
            <a:off x="1100159" y="4440380"/>
            <a:ext cx="10059390" cy="1143000"/>
          </a:xfrm>
        </p:spPr>
        <p:txBody>
          <a:bodyPr/>
          <a:lstStyle/>
          <a:p>
            <a:endParaRPr lang="zh-CN" altLang="en-US"/>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48"/>
    </mc:Choice>
    <mc:Fallback>
      <p:transition spd="slow" advTm="14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200"/>
    </mc:Choice>
    <mc:Fallback>
      <p:transition spd="slow" advTm="12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ユーザーベースフィルタリング実装</a:t>
            </a:r>
            <a:endParaRPr lang="zh-CN" altLang="en-US" dirty="0"/>
          </a:p>
        </p:txBody>
      </p:sp>
      <p:pic>
        <p:nvPicPr>
          <p:cNvPr id="6" name="图片 5"/>
          <p:cNvPicPr>
            <a:picLocks noChangeAspect="1"/>
          </p:cNvPicPr>
          <p:nvPr/>
        </p:nvPicPr>
        <p:blipFill>
          <a:blip r:embed="rId1"/>
          <a:stretch>
            <a:fillRect/>
          </a:stretch>
        </p:blipFill>
        <p:spPr>
          <a:xfrm>
            <a:off x="7811629" y="4617557"/>
            <a:ext cx="2555812" cy="1006167"/>
          </a:xfrm>
          <a:prstGeom prst="rect">
            <a:avLst/>
          </a:prstGeom>
        </p:spPr>
      </p:pic>
      <p:pic>
        <p:nvPicPr>
          <p:cNvPr id="10" name="内容占位符 9"/>
          <p:cNvPicPr>
            <a:picLocks noGrp="1" noChangeAspect="1"/>
          </p:cNvPicPr>
          <p:nvPr>
            <p:ph idx="1"/>
          </p:nvPr>
        </p:nvPicPr>
        <p:blipFill>
          <a:blip r:embed="rId2"/>
          <a:stretch>
            <a:fillRect/>
          </a:stretch>
        </p:blipFill>
        <p:spPr>
          <a:xfrm>
            <a:off x="7811629" y="1870352"/>
            <a:ext cx="2374053" cy="2270833"/>
          </a:xfrm>
          <a:prstGeom prst="rect">
            <a:avLst/>
          </a:prstGeom>
        </p:spPr>
      </p:pic>
      <p:sp>
        <p:nvSpPr>
          <p:cNvPr id="5" name="内容占位符 2"/>
          <p:cNvSpPr txBox="1"/>
          <p:nvPr/>
        </p:nvSpPr>
        <p:spPr>
          <a:xfrm>
            <a:off x="1097880" y="1845734"/>
            <a:ext cx="4998720" cy="36846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ユーザーデータを取得</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en-US" altLang="ja-JP" sz="2800" dirty="0"/>
              <a:t>Crab</a:t>
            </a:r>
            <a:r>
              <a:rPr lang="ja-JP" altLang="en-US" sz="2800" dirty="0"/>
              <a:t>をインストール</a:t>
            </a:r>
            <a:endParaRPr lang="en-US" altLang="ja-JP" sz="2800" dirty="0"/>
          </a:p>
          <a:p>
            <a:pPr lvl="2">
              <a:buFont typeface="Wingdings" panose="05000000000000000000" pitchFamily="2" charset="2"/>
              <a:buChar char="l"/>
            </a:pPr>
            <a:r>
              <a:rPr lang="ja-JP" altLang="en-US" sz="2200" dirty="0"/>
              <a:t>類似度評価のアルゴリズムを提供</a:t>
            </a:r>
            <a:endParaRPr lang="en-US" altLang="ja-JP" sz="2200" dirty="0"/>
          </a:p>
          <a:p>
            <a:pPr marL="384175" lvl="2" indent="0">
              <a:buNone/>
            </a:pPr>
            <a:endParaRPr lang="en-US" altLang="zh-CN" sz="2200" dirty="0"/>
          </a:p>
          <a:p>
            <a:pPr>
              <a:buFont typeface="Wingdings" panose="05000000000000000000" pitchFamily="2" charset="2"/>
              <a:buChar char="l"/>
            </a:pPr>
            <a:r>
              <a:rPr lang="ja-JP" altLang="en-US" sz="2800" dirty="0"/>
              <a:t>レコメンド</a:t>
            </a:r>
            <a:endParaRPr lang="zh-CN" altLang="en-US" sz="2800" dirty="0"/>
          </a:p>
        </p:txBody>
      </p:sp>
      <p:sp>
        <p:nvSpPr>
          <p:cNvPr id="9" name="文本框 8"/>
          <p:cNvSpPr txBox="1"/>
          <p:nvPr/>
        </p:nvSpPr>
        <p:spPr>
          <a:xfrm>
            <a:off x="10367441" y="2636436"/>
            <a:ext cx="1694180" cy="368300"/>
          </a:xfrm>
          <a:prstGeom prst="rect">
            <a:avLst/>
          </a:prstGeom>
          <a:noFill/>
        </p:spPr>
        <p:txBody>
          <a:bodyPr wrap="none" rtlCol="0">
            <a:spAutoFit/>
          </a:bodyPr>
          <a:lstStyle/>
          <a:p>
            <a:r>
              <a:rPr lang="ja-JP" altLang="en-US" b="1" dirty="0"/>
              <a:t>ユーザーデータ</a:t>
            </a:r>
            <a:endParaRPr lang="zh-CN" altLang="en-US" b="1" dirty="0"/>
          </a:p>
        </p:txBody>
      </p:sp>
      <p:sp>
        <p:nvSpPr>
          <p:cNvPr id="3" name="灯片编号占位符 2"/>
          <p:cNvSpPr>
            <a:spLocks noGrp="1"/>
          </p:cNvSpPr>
          <p:nvPr>
            <p:ph type="sldNum" sz="quarter" idx="12"/>
          </p:nvPr>
        </p:nvSpPr>
        <p:spPr/>
        <p:txBody>
          <a:bodyPr/>
          <a:p>
            <a:fld id="{9F6313CF-3869-4244-B0CE-95FF89C6777E}" type="slidenum">
              <a:rPr lang="zh-CN" altLang="en-US" smtClean="0"/>
            </a:fld>
            <a:endParaRPr lang="zh-CN" altLang="en-US"/>
          </a:p>
        </p:txBody>
      </p:sp>
      <p:sp>
        <p:nvSpPr>
          <p:cNvPr id="4" name="页脚占位符 3"/>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44104"/>
    </mc:Choice>
    <mc:Fallback>
      <p:transition spd="slow" advTm="44104"/>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構築した各</a:t>
            </a:r>
            <a:r>
              <a:rPr lang="en-US" altLang="ja-JP" dirty="0"/>
              <a:t>EC2</a:t>
            </a:r>
            <a:endParaRPr lang="zh-CN" altLang="en-US" dirty="0"/>
          </a:p>
        </p:txBody>
      </p:sp>
      <p:pic>
        <p:nvPicPr>
          <p:cNvPr id="4" name="图片 1"/>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97880" y="4396004"/>
            <a:ext cx="96964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p:nvPr/>
        </p:nvSpPr>
        <p:spPr>
          <a:xfrm>
            <a:off x="1097880" y="1845734"/>
            <a:ext cx="5673544" cy="2830188"/>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en-US" altLang="ja-JP" sz="2800" dirty="0"/>
              <a:t>EC</a:t>
            </a:r>
            <a:r>
              <a:rPr lang="ja-JP" altLang="en-US" sz="2800" dirty="0"/>
              <a:t>画面</a:t>
            </a:r>
            <a:endParaRPr lang="en-US" altLang="ja-JP" sz="2800" dirty="0"/>
          </a:p>
          <a:p>
            <a:pPr lvl="2">
              <a:buFont typeface="Wingdings" panose="05000000000000000000" pitchFamily="2" charset="2"/>
              <a:buChar char="l"/>
            </a:pPr>
            <a:r>
              <a:rPr lang="ja-JP" altLang="en-US" sz="2400" dirty="0"/>
              <a:t>実証実験用</a:t>
            </a:r>
            <a:r>
              <a:rPr lang="en-US" altLang="ja-JP" sz="2400" dirty="0"/>
              <a:t>IROYA</a:t>
            </a:r>
            <a:r>
              <a:rPr lang="ja-JP" altLang="en-US" sz="2400" dirty="0"/>
              <a:t>通販サイト</a:t>
            </a:r>
            <a:endParaRPr lang="en-US" altLang="ja-JP" sz="2400" dirty="0"/>
          </a:p>
          <a:p>
            <a:pPr>
              <a:buFont typeface="Wingdings" panose="05000000000000000000" pitchFamily="2" charset="2"/>
              <a:buChar char="l"/>
            </a:pPr>
            <a:r>
              <a:rPr lang="en-US" altLang="ja-JP" sz="2800" dirty="0"/>
              <a:t>Engine</a:t>
            </a:r>
            <a:endParaRPr lang="en-US" altLang="ja-JP" sz="2800" dirty="0"/>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a:t>
            </a:r>
            <a:endParaRPr lang="en-US" altLang="ja-JP" sz="2400" dirty="0"/>
          </a:p>
          <a:p>
            <a:pPr>
              <a:buFont typeface="Wingdings" panose="05000000000000000000" pitchFamily="2" charset="2"/>
              <a:buChar char="l"/>
            </a:pPr>
            <a:r>
              <a:rPr lang="ja-JP" altLang="en-US" sz="2800" dirty="0"/>
              <a:t>管理画面</a:t>
            </a:r>
            <a:endParaRPr lang="en-US" altLang="ja-JP" sz="2800" dirty="0"/>
          </a:p>
          <a:p>
            <a:pPr lvl="2">
              <a:buFont typeface="Wingdings" panose="05000000000000000000" pitchFamily="2" charset="2"/>
              <a:buChar char="l"/>
            </a:pPr>
            <a:r>
              <a:rPr lang="en-US" altLang="ja-JP" sz="2400" dirty="0"/>
              <a:t>IROYA</a:t>
            </a:r>
            <a:r>
              <a:rPr lang="ja-JP" altLang="en-US" sz="2400" dirty="0"/>
              <a:t>が提供したデータ管理システム</a:t>
            </a:r>
            <a:endParaRPr lang="en-US" altLang="ja-JP" sz="2400" dirty="0"/>
          </a:p>
          <a:p>
            <a:pPr marL="0" indent="0">
              <a:buFont typeface="Calibri" panose="020F0502020204030204" pitchFamily="34" charset="0"/>
              <a:buNone/>
            </a:pPr>
            <a:endParaRPr lang="zh-CN" altLang="en-US" sz="2800" dirty="0"/>
          </a:p>
        </p:txBody>
      </p:sp>
      <p:sp>
        <p:nvSpPr>
          <p:cNvPr id="3" name="灯片编号占位符 2"/>
          <p:cNvSpPr>
            <a:spLocks noGrp="1"/>
          </p:cNvSpPr>
          <p:nvPr>
            <p:ph type="sldNum" sz="quarter" idx="12"/>
          </p:nvPr>
        </p:nvSpPr>
        <p:spPr/>
        <p:txBody>
          <a:bodyPr/>
          <a:p>
            <a:fld id="{9F6313CF-3869-4244-B0CE-95FF89C6777E}" type="slidenum">
              <a:rPr lang="zh-CN" altLang="en-US" smtClean="0"/>
            </a:fld>
            <a:endParaRPr lang="zh-CN" altLang="en-US"/>
          </a:p>
        </p:txBody>
      </p:sp>
      <p:sp>
        <p:nvSpPr>
          <p:cNvPr id="6" name="页脚占位符 5"/>
          <p:cNvSpPr>
            <a:spLocks noGrp="1"/>
          </p:cNvSpPr>
          <p:nvPr>
            <p:ph type="ftr" sz="quarter" idx="11"/>
          </p:nvPr>
        </p:nvSpPr>
        <p:spPr/>
        <p:txBody>
          <a:bodyPr/>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プラットフォーム選択</a:t>
            </a:r>
            <a:endParaRPr lang="zh-CN" altLang="en-US" dirty="0"/>
          </a:p>
        </p:txBody>
      </p:sp>
      <p:sp>
        <p:nvSpPr>
          <p:cNvPr id="3" name="内容占位符 2"/>
          <p:cNvSpPr>
            <a:spLocks noGrp="1"/>
          </p:cNvSpPr>
          <p:nvPr>
            <p:ph idx="1"/>
          </p:nvPr>
        </p:nvSpPr>
        <p:spPr>
          <a:xfrm>
            <a:off x="1097880" y="1845734"/>
            <a:ext cx="6417017" cy="3416731"/>
          </a:xfrm>
        </p:spPr>
        <p:txBody>
          <a:bodyPr>
            <a:normAutofit/>
          </a:bodyPr>
          <a:lstStyle/>
          <a:p>
            <a:pPr>
              <a:buFont typeface="Wingdings" panose="05000000000000000000" pitchFamily="2" charset="2"/>
              <a:buChar char="l"/>
            </a:pPr>
            <a:r>
              <a:rPr lang="en-US" altLang="ja-JP" sz="2800" dirty="0"/>
              <a:t>IROYA</a:t>
            </a:r>
            <a:r>
              <a:rPr lang="ja-JP" altLang="en-US" sz="2800" dirty="0"/>
              <a:t>の通販サイトは</a:t>
            </a:r>
            <a:r>
              <a:rPr lang="en-US" altLang="ja-JP" sz="2800" dirty="0"/>
              <a:t>AWS</a:t>
            </a:r>
            <a:r>
              <a:rPr lang="ja-JP" altLang="en-US" sz="2800" dirty="0"/>
              <a:t>で運営</a:t>
            </a:r>
            <a:endParaRPr lang="en-US" altLang="ja-JP" sz="2800" dirty="0"/>
          </a:p>
          <a:p>
            <a:pPr lvl="2">
              <a:buFont typeface="Wingdings" panose="05000000000000000000" pitchFamily="2" charset="2"/>
              <a:buChar char="l"/>
            </a:pPr>
            <a:r>
              <a:rPr lang="ja-JP" altLang="en-US" sz="2200" dirty="0"/>
              <a:t>移植しやすいため、今回プロジェクトも</a:t>
            </a:r>
            <a:r>
              <a:rPr lang="en-US" altLang="ja-JP" sz="2200" dirty="0"/>
              <a:t>AWS</a:t>
            </a:r>
            <a:r>
              <a:rPr lang="ja-JP" altLang="en-US" sz="2200" dirty="0"/>
              <a:t>で実装</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プラットフォームは</a:t>
            </a:r>
            <a:r>
              <a:rPr lang="en-US" altLang="ja-JP" sz="2800" dirty="0"/>
              <a:t>AWS</a:t>
            </a:r>
            <a:r>
              <a:rPr lang="ja-JP" altLang="en-US" sz="2800" dirty="0"/>
              <a:t>の</a:t>
            </a:r>
            <a:r>
              <a:rPr lang="en-US" altLang="ja-JP" sz="2800" dirty="0"/>
              <a:t>EC2</a:t>
            </a:r>
            <a:endParaRPr lang="en-US" altLang="ja-JP" sz="2800" dirty="0"/>
          </a:p>
          <a:p>
            <a:pPr lvl="2">
              <a:buFont typeface="Wingdings" panose="05000000000000000000" pitchFamily="2" charset="2"/>
              <a:buChar char="l"/>
            </a:pPr>
            <a:r>
              <a:rPr lang="ja-JP" altLang="en-US" sz="2200" dirty="0"/>
              <a:t>仮想マシン</a:t>
            </a:r>
            <a:endParaRPr lang="en-US" altLang="ja-JP" sz="2200" dirty="0"/>
          </a:p>
          <a:p>
            <a:pPr lvl="2">
              <a:buFont typeface="Wingdings" panose="05000000000000000000" pitchFamily="2" charset="2"/>
              <a:buChar char="l"/>
            </a:pPr>
            <a:r>
              <a:rPr lang="ja-JP" altLang="en-US" sz="2200" dirty="0"/>
              <a:t>カスタマイズで配置できる</a:t>
            </a:r>
            <a:endParaRPr lang="en-US" altLang="ja-JP" sz="2200" dirty="0"/>
          </a:p>
          <a:p>
            <a:pPr lvl="2">
              <a:buFont typeface="Wingdings" panose="05000000000000000000" pitchFamily="2" charset="2"/>
              <a:buChar char="l"/>
            </a:pPr>
            <a:r>
              <a:rPr lang="ja-JP" altLang="en-US" sz="2200" dirty="0"/>
              <a:t>ソフトウェアとツールを自由にインストール</a:t>
            </a:r>
            <a:endParaRPr lang="zh-CN" altLang="en-US" sz="2800" dirty="0"/>
          </a:p>
        </p:txBody>
      </p:sp>
      <p:pic>
        <p:nvPicPr>
          <p:cNvPr id="4" name="图片 3"/>
          <p:cNvPicPr>
            <a:picLocks noChangeAspect="1"/>
          </p:cNvPicPr>
          <p:nvPr/>
        </p:nvPicPr>
        <p:blipFill>
          <a:blip r:embed="rId1"/>
          <a:stretch>
            <a:fillRect/>
          </a:stretch>
        </p:blipFill>
        <p:spPr>
          <a:xfrm>
            <a:off x="7885510" y="2344993"/>
            <a:ext cx="4000500" cy="2638425"/>
          </a:xfrm>
          <a:prstGeom prst="rect">
            <a:avLst/>
          </a:prstGeom>
        </p:spPr>
      </p:pic>
      <p:sp>
        <p:nvSpPr>
          <p:cNvPr id="7" name="文本框 6"/>
          <p:cNvSpPr txBox="1"/>
          <p:nvPr/>
        </p:nvSpPr>
        <p:spPr>
          <a:xfrm>
            <a:off x="8323088" y="4983418"/>
            <a:ext cx="3110230" cy="337185"/>
          </a:xfrm>
          <a:prstGeom prst="rect">
            <a:avLst/>
          </a:prstGeom>
          <a:noFill/>
        </p:spPr>
        <p:txBody>
          <a:bodyPr wrap="none" rtlCol="0">
            <a:spAutoFit/>
          </a:bodyPr>
          <a:lstStyle/>
          <a:p>
            <a:r>
              <a:rPr lang="en-US" altLang="ja-JP" sz="1600" b="1" dirty="0"/>
              <a:t>SSH</a:t>
            </a:r>
            <a:r>
              <a:rPr lang="ja-JP" altLang="en-US" sz="1600" b="1" dirty="0"/>
              <a:t>で</a:t>
            </a:r>
            <a:r>
              <a:rPr lang="en-US" altLang="ja-JP" sz="1600" b="1" dirty="0"/>
              <a:t>EC2</a:t>
            </a:r>
            <a:r>
              <a:rPr lang="ja-JP" altLang="en-US" sz="1600" b="1" dirty="0"/>
              <a:t>の仮想マシンを訪問する</a:t>
            </a:r>
            <a:endParaRPr lang="zh-CN" altLang="en-US" sz="1600" b="1" dirty="0"/>
          </a:p>
        </p:txBody>
      </p:sp>
      <p:sp>
        <p:nvSpPr>
          <p:cNvPr id="5" name="灯片编号占位符 4"/>
          <p:cNvSpPr>
            <a:spLocks noGrp="1"/>
          </p:cNvSpPr>
          <p:nvPr>
            <p:ph type="sldNum" sz="quarter" idx="12"/>
          </p:nvPr>
        </p:nvSpPr>
        <p:spPr/>
        <p:txBody>
          <a:bodyPr/>
          <a:p>
            <a:fld id="{9F6313CF-3869-4244-B0CE-95FF89C6777E}" type="slidenum">
              <a:rPr lang="zh-CN" altLang="en-US" smtClean="0"/>
            </a:fld>
            <a:endParaRPr lang="zh-CN" altLang="en-US"/>
          </a:p>
        </p:txBody>
      </p:sp>
      <p:sp>
        <p:nvSpPr>
          <p:cNvPr id="6" name="页脚占位符 5"/>
          <p:cNvSpPr>
            <a:spLocks noGrp="1"/>
          </p:cNvSpPr>
          <p:nvPr>
            <p:ph type="ftr" sz="quarter" idx="11"/>
          </p:nvPr>
        </p:nvSpPr>
        <p:spPr/>
        <p:txBody>
          <a:bodyPr/>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評価方法</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en-US" altLang="ja-JP" sz="2800" dirty="0"/>
              <a:t>Off-line</a:t>
            </a:r>
            <a:endParaRPr lang="en-US" altLang="ja-JP" sz="2800" dirty="0"/>
          </a:p>
          <a:p>
            <a:pPr lvl="2">
              <a:buFont typeface="Wingdings" panose="05000000000000000000" pitchFamily="2" charset="2"/>
              <a:buChar char="l"/>
            </a:pPr>
            <a:r>
              <a:rPr lang="ja-JP" altLang="en-US" sz="2400" dirty="0"/>
              <a:t>事前にユーザーの閲覧・購入・評価データを取得</a:t>
            </a:r>
            <a:endParaRPr lang="en-US" altLang="ja-JP" sz="2400" dirty="0"/>
          </a:p>
          <a:p>
            <a:pPr lvl="2">
              <a:buFont typeface="Wingdings" panose="05000000000000000000" pitchFamily="2" charset="2"/>
              <a:buChar char="l"/>
            </a:pPr>
            <a:r>
              <a:rPr lang="ja-JP" altLang="en-US" sz="2400" dirty="0"/>
              <a:t>データの一部をトレニンーグとして、ほかのデータを検証用</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800" dirty="0"/>
              <a:t>便利、コスト低い</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3200" dirty="0"/>
              <a:t>ユーザーに影響できない</a:t>
            </a:r>
            <a:endParaRPr lang="en-US" altLang="ja-JP" sz="3200" dirty="0"/>
          </a:p>
        </p:txBody>
      </p:sp>
      <p:pic>
        <p:nvPicPr>
          <p:cNvPr id="16" name="图片 15"/>
          <p:cNvPicPr>
            <a:picLocks noChangeAspect="1"/>
          </p:cNvPicPr>
          <p:nvPr/>
        </p:nvPicPr>
        <p:blipFill>
          <a:blip r:embed="rId1"/>
          <a:stretch>
            <a:fillRect/>
          </a:stretch>
        </p:blipFill>
        <p:spPr>
          <a:xfrm>
            <a:off x="6351884" y="3354051"/>
            <a:ext cx="5346157" cy="2888662"/>
          </a:xfrm>
          <a:prstGeom prst="rect">
            <a:avLst/>
          </a:prstGeom>
        </p:spPr>
      </p:pic>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8514"/>
    </mc:Choice>
    <mc:Fallback>
      <p:transition spd="slow" advTm="28514"/>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評価方法</a:t>
            </a:r>
            <a:endParaRPr lang="zh-CN" altLang="en-US" dirty="0"/>
          </a:p>
        </p:txBody>
      </p:sp>
      <p:sp>
        <p:nvSpPr>
          <p:cNvPr id="3" name="内容占位符 2"/>
          <p:cNvSpPr>
            <a:spLocks noGrp="1"/>
          </p:cNvSpPr>
          <p:nvPr>
            <p:ph idx="1"/>
          </p:nvPr>
        </p:nvSpPr>
        <p:spPr>
          <a:xfrm>
            <a:off x="1016857" y="1834159"/>
            <a:ext cx="4909981" cy="4023360"/>
          </a:xfrm>
        </p:spPr>
        <p:txBody>
          <a:bodyPr>
            <a:normAutofit/>
          </a:bodyPr>
          <a:lstStyle/>
          <a:p>
            <a:pPr>
              <a:buFont typeface="Wingdings" panose="05000000000000000000" pitchFamily="2" charset="2"/>
              <a:buChar char="l"/>
            </a:pPr>
            <a:r>
              <a:rPr lang="en-US" altLang="ja-JP" sz="2800" dirty="0"/>
              <a:t>On-line</a:t>
            </a:r>
            <a:endParaRPr lang="en-US" altLang="ja-JP" sz="2800" dirty="0"/>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システムを導入する前と導入した後の情報を分析</a:t>
            </a:r>
            <a:endParaRPr lang="en-US" altLang="ja-JP" sz="24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コスト高い</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ユーザーに影響できるから、比較的に信頼性も高い</a:t>
            </a:r>
            <a:endParaRPr lang="zh-CN" altLang="en-US" sz="2800" dirty="0"/>
          </a:p>
        </p:txBody>
      </p:sp>
      <p:pic>
        <p:nvPicPr>
          <p:cNvPr id="20" name="图片 19"/>
          <p:cNvPicPr>
            <a:picLocks noChangeAspect="1"/>
          </p:cNvPicPr>
          <p:nvPr/>
        </p:nvPicPr>
        <p:blipFill>
          <a:blip r:embed="rId1"/>
          <a:stretch>
            <a:fillRect/>
          </a:stretch>
        </p:blipFill>
        <p:spPr>
          <a:xfrm>
            <a:off x="6096600" y="3182159"/>
            <a:ext cx="5917070" cy="2887907"/>
          </a:xfrm>
          <a:prstGeom prst="rect">
            <a:avLst/>
          </a:prstGeom>
        </p:spPr>
      </p:pic>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5489"/>
    </mc:Choice>
    <mc:Fallback>
      <p:transition spd="slow" advTm="2548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関連研究と設計方針</a:t>
            </a:r>
            <a:endParaRPr lang="en-US" altLang="ja-JP" dirty="0"/>
          </a:p>
        </p:txBody>
      </p:sp>
      <p:sp>
        <p:nvSpPr>
          <p:cNvPr id="3" name="文本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4255"/>
    </mc:Choice>
    <mc:Fallback>
      <p:transition spd="slow" advTm="4255"/>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評価指標</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en-US" altLang="ja-JP" sz="2800" dirty="0"/>
              <a:t>CTR</a:t>
            </a:r>
            <a:r>
              <a:rPr lang="ja-JP" altLang="en-US" sz="2800" dirty="0"/>
              <a:t>（</a:t>
            </a:r>
            <a:r>
              <a:rPr lang="en-US" altLang="ja-JP" sz="2800" dirty="0"/>
              <a:t>Click</a:t>
            </a:r>
            <a:r>
              <a:rPr lang="ja-JP" altLang="en-US" sz="2800" dirty="0"/>
              <a:t> </a:t>
            </a:r>
            <a:r>
              <a:rPr lang="en-US" altLang="ja-JP" sz="2800" dirty="0"/>
              <a:t>Through Rate</a:t>
            </a:r>
            <a:r>
              <a:rPr lang="ja-JP" altLang="en-US" sz="2800" dirty="0"/>
              <a:t>）</a:t>
            </a:r>
            <a:endParaRPr lang="en-US" altLang="ja-JP" sz="2800" dirty="0"/>
          </a:p>
          <a:p>
            <a:pPr>
              <a:buFont typeface="Wingdings" panose="05000000000000000000" pitchFamily="2" charset="2"/>
              <a:buChar char="l"/>
            </a:pPr>
            <a:r>
              <a:rPr lang="ja-JP" altLang="en-US" sz="2800" dirty="0"/>
              <a:t>レコメンド結果の満足度</a:t>
            </a:r>
            <a:endParaRPr lang="en-US" altLang="ja-JP" sz="2800" dirty="0"/>
          </a:p>
          <a:p>
            <a:pPr>
              <a:buFont typeface="Wingdings" panose="05000000000000000000" pitchFamily="2" charset="2"/>
              <a:buChar char="l"/>
            </a:pPr>
            <a:r>
              <a:rPr lang="en-US" altLang="ja-JP" sz="2800" dirty="0"/>
              <a:t>Pay</a:t>
            </a:r>
            <a:r>
              <a:rPr lang="ja-JP" altLang="en-US" sz="2800" dirty="0"/>
              <a:t> </a:t>
            </a:r>
            <a:r>
              <a:rPr lang="en-US" altLang="ja-JP" sz="2800" dirty="0"/>
              <a:t>per click</a:t>
            </a:r>
            <a:endParaRPr lang="en-US" altLang="ja-JP" sz="2800" dirty="0"/>
          </a:p>
          <a:p>
            <a:pPr>
              <a:buFont typeface="Wingdings" panose="05000000000000000000" pitchFamily="2" charset="2"/>
              <a:buChar char="l"/>
            </a:pPr>
            <a:r>
              <a:rPr lang="ja-JP" altLang="en-US" sz="2800" dirty="0"/>
              <a:t>購入決定までの時間</a:t>
            </a:r>
            <a:endParaRPr lang="en-US" altLang="ja-JP" sz="2800" dirty="0"/>
          </a:p>
          <a:p>
            <a:pPr>
              <a:buFont typeface="Wingdings" panose="05000000000000000000" pitchFamily="2" charset="2"/>
              <a:buChar char="l"/>
            </a:pPr>
            <a:endParaRPr lang="zh-CN" altLang="en-US" sz="2800" dirty="0"/>
          </a:p>
        </p:txBody>
      </p:sp>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4720"/>
    </mc:Choice>
    <mc:Fallback>
      <p:transition spd="slow" advTm="472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CTR</a:t>
            </a:r>
            <a:r>
              <a:rPr lang="ja-JP" altLang="en-US" dirty="0"/>
              <a:t>（</a:t>
            </a:r>
            <a:r>
              <a:rPr lang="en-US" altLang="zh-CN" dirty="0"/>
              <a:t>Click Through Rate</a:t>
            </a:r>
            <a:r>
              <a:rPr lang="ja-JP" altLang="en-US" dirty="0"/>
              <a:t>）</a:t>
            </a:r>
            <a:endParaRPr lang="zh-CN" altLang="en-US" dirty="0"/>
          </a:p>
        </p:txBody>
      </p:sp>
      <p:sp>
        <p:nvSpPr>
          <p:cNvPr id="4" name="内容占位符 2"/>
          <p:cNvSpPr>
            <a:spLocks noGrp="1"/>
          </p:cNvSpPr>
          <p:nvPr>
            <p:ph idx="1"/>
          </p:nvPr>
        </p:nvSpPr>
        <p:spPr>
          <a:xfrm>
            <a:off x="838800" y="1825625"/>
            <a:ext cx="10515600" cy="4351338"/>
          </a:xfrm>
        </p:spPr>
        <p:txBody>
          <a:bodyPr>
            <a:normAutofit/>
          </a:bodyPr>
          <a:lstStyle/>
          <a:p>
            <a:pPr>
              <a:buFont typeface="Wingdings" panose="05000000000000000000" pitchFamily="2" charset="2"/>
              <a:buChar char="l"/>
            </a:pPr>
            <a:r>
              <a:rPr lang="ja-JP" altLang="zh-CN" sz="2800" dirty="0">
                <a:sym typeface="+mn-ea"/>
              </a:rPr>
              <a:t>ホームページ閲覧から</a:t>
            </a:r>
            <a:r>
              <a:rPr lang="ja-JP" altLang="ja-JP" sz="2800" dirty="0"/>
              <a:t>購入決定まで、お勧め欄クリック数</a:t>
            </a:r>
            <a:r>
              <a:rPr lang="en-US" altLang="ja-JP" sz="2800" dirty="0"/>
              <a:t>/</a:t>
            </a:r>
            <a:r>
              <a:rPr lang="ja-JP" altLang="zh-CN" sz="2800" dirty="0"/>
              <a:t>閲覧総数</a:t>
            </a:r>
            <a:endParaRPr lang="en-US" altLang="zh-CN" sz="2800" dirty="0"/>
          </a:p>
          <a:p>
            <a:pPr>
              <a:buFont typeface="Wingdings" panose="05000000000000000000" pitchFamily="2" charset="2"/>
              <a:buChar char="l"/>
            </a:pPr>
            <a:r>
              <a:rPr lang="ja-JP" altLang="en-US" sz="2800" dirty="0"/>
              <a:t>お勧め欄クリック数</a:t>
            </a:r>
            <a:endParaRPr lang="en-US" altLang="ja-JP" sz="2800" dirty="0"/>
          </a:p>
          <a:p>
            <a:pPr lvl="2">
              <a:buFont typeface="Wingdings" panose="05000000000000000000" pitchFamily="2" charset="2"/>
              <a:buChar char="l"/>
            </a:pPr>
            <a:r>
              <a:rPr lang="ja-JP" altLang="en-US" sz="2000" dirty="0"/>
              <a:t>テスト中、レコメンド結果のお勧め欄から商品をクリックした回数</a:t>
            </a:r>
            <a:endParaRPr lang="ja-JP" altLang="en-US" sz="2000" dirty="0"/>
          </a:p>
          <a:p>
            <a:pPr>
              <a:buFont typeface="Wingdings" panose="05000000000000000000" pitchFamily="2" charset="2"/>
              <a:buChar char="l"/>
            </a:pPr>
            <a:r>
              <a:rPr lang="ja-JP" altLang="en-US" sz="2800" dirty="0"/>
              <a:t>閲覧総数</a:t>
            </a:r>
            <a:endParaRPr lang="ja-JP" altLang="en-US" sz="2800" dirty="0"/>
          </a:p>
          <a:p>
            <a:pPr lvl="2">
              <a:buFont typeface="Wingdings" panose="05000000000000000000" pitchFamily="2" charset="2"/>
              <a:buChar char="l"/>
            </a:pPr>
            <a:r>
              <a:rPr lang="ja-JP" altLang="en-US" sz="2000" dirty="0"/>
              <a:t>ホームページからクリック回数 </a:t>
            </a:r>
            <a:r>
              <a:rPr lang="en-US" altLang="zh-CN" sz="2000" dirty="0"/>
              <a:t>+ </a:t>
            </a:r>
            <a:r>
              <a:rPr lang="ja-JP" altLang="en-US" sz="2000" dirty="0"/>
              <a:t>上記の回数</a:t>
            </a:r>
            <a:endParaRPr lang="ja-JP" altLang="en-US" sz="2000" dirty="0"/>
          </a:p>
          <a:p>
            <a:pPr lvl="0">
              <a:buFont typeface="Wingdings" panose="05000000000000000000" pitchFamily="2" charset="2"/>
              <a:buChar char="l"/>
            </a:pPr>
            <a:r>
              <a:rPr lang="ja-JP" altLang="en-US" sz="2800" dirty="0">
                <a:solidFill>
                  <a:srgbClr val="7030A0"/>
                </a:solidFill>
              </a:rPr>
              <a:t>比率高いほど、レコメンド効果良い</a:t>
            </a:r>
            <a:endParaRPr lang="ja-JP" altLang="en-US" sz="2800" dirty="0">
              <a:solidFill>
                <a:srgbClr val="7030A0"/>
              </a:solidFill>
            </a:endParaRPr>
          </a:p>
        </p:txBody>
      </p:sp>
      <p:sp>
        <p:nvSpPr>
          <p:cNvPr id="3" name="灯片编号占位符 2"/>
          <p:cNvSpPr>
            <a:spLocks noGrp="1"/>
          </p:cNvSpPr>
          <p:nvPr>
            <p:ph type="sldNum" sz="quarter" idx="12"/>
          </p:nvPr>
        </p:nvSpPr>
        <p:spPr/>
        <p:txBody>
          <a:bodyPr/>
          <a:p>
            <a:fld id="{9F6313CF-3869-4244-B0CE-95FF89C6777E}" type="slidenum">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7593"/>
    </mc:Choice>
    <mc:Fallback>
      <p:transition spd="slow" advTm="37593"/>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 per click</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決定までのクリック回数</a:t>
            </a:r>
            <a:endParaRPr lang="ja-JP" altLang="zh-CN" sz="2800" dirty="0"/>
          </a:p>
          <a:p>
            <a:pPr>
              <a:buFont typeface="Wingdings" panose="05000000000000000000" pitchFamily="2" charset="2"/>
              <a:buChar char="l"/>
            </a:pPr>
            <a:r>
              <a:rPr lang="ja-JP" altLang="zh-CN" sz="2800" dirty="0">
                <a:solidFill>
                  <a:srgbClr val="7030A0"/>
                </a:solidFill>
              </a:rPr>
              <a:t>回数少ないほど、レコメンド効果良い</a:t>
            </a:r>
            <a:endParaRPr lang="ja-JP" altLang="zh-CN" sz="2800" dirty="0">
              <a:solidFill>
                <a:srgbClr val="7030A0"/>
              </a:solidFill>
            </a:endParaRPr>
          </a:p>
          <a:p>
            <a:endParaRPr lang="zh-CN" altLang="en-US" sz="2800" dirty="0"/>
          </a:p>
        </p:txBody>
      </p:sp>
      <p:cxnSp>
        <p:nvCxnSpPr>
          <p:cNvPr id="5" name="直接箭头连接符 4"/>
          <p:cNvCxnSpPr/>
          <p:nvPr/>
        </p:nvCxnSpPr>
        <p:spPr>
          <a:xfrm>
            <a:off x="21202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999638" y="5889510"/>
            <a:ext cx="670560" cy="398780"/>
          </a:xfrm>
          <a:prstGeom prst="rect">
            <a:avLst/>
          </a:prstGeom>
          <a:noFill/>
        </p:spPr>
        <p:txBody>
          <a:bodyPr wrap="none" rtlCol="0">
            <a:spAutoFit/>
          </a:bodyPr>
          <a:lstStyle/>
          <a:p>
            <a:r>
              <a:rPr lang="en-US" altLang="zh-CN" sz="2000" b="1" dirty="0"/>
              <a:t>start</a:t>
            </a:r>
            <a:endParaRPr lang="en-US" altLang="zh-CN" sz="2000" b="1" dirty="0"/>
          </a:p>
        </p:txBody>
      </p:sp>
      <p:sp>
        <p:nvSpPr>
          <p:cNvPr id="7" name="文本框 6"/>
          <p:cNvSpPr txBox="1"/>
          <p:nvPr/>
        </p:nvSpPr>
        <p:spPr>
          <a:xfrm>
            <a:off x="7813063" y="5889510"/>
            <a:ext cx="583565" cy="398780"/>
          </a:xfrm>
          <a:prstGeom prst="rect">
            <a:avLst/>
          </a:prstGeom>
          <a:noFill/>
        </p:spPr>
        <p:txBody>
          <a:bodyPr wrap="none" rtlCol="0">
            <a:spAutoFit/>
          </a:bodyPr>
          <a:lstStyle/>
          <a:p>
            <a:r>
              <a:rPr lang="en-US" altLang="zh-CN" sz="2000" b="1" dirty="0"/>
              <a:t>end</a:t>
            </a:r>
            <a:endParaRPr lang="en-US" altLang="zh-CN" sz="2000" b="1" dirty="0"/>
          </a:p>
        </p:txBody>
      </p:sp>
      <p:pic>
        <p:nvPicPr>
          <p:cNvPr id="8" name="图片 7"/>
          <p:cNvPicPr>
            <a:picLocks noChangeAspect="1"/>
          </p:cNvPicPr>
          <p:nvPr/>
        </p:nvPicPr>
        <p:blipFill>
          <a:blip r:embed="rId1"/>
          <a:stretch>
            <a:fillRect/>
          </a:stretch>
        </p:blipFill>
        <p:spPr>
          <a:xfrm>
            <a:off x="2337743" y="2927795"/>
            <a:ext cx="6598642" cy="2569382"/>
          </a:xfrm>
          <a:prstGeom prst="rect">
            <a:avLst/>
          </a:prstGeom>
        </p:spPr>
      </p:pic>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9" name="页脚占位符 8"/>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8780"/>
    </mc:Choice>
    <mc:Fallback>
      <p:transition spd="slow" advTm="1878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購入決定までの時間</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決定までの時間を図る</a:t>
            </a:r>
            <a:endParaRPr lang="ja-JP" altLang="zh-CN" sz="2800" dirty="0"/>
          </a:p>
          <a:p>
            <a:pPr>
              <a:buFont typeface="Wingdings" panose="05000000000000000000" pitchFamily="2" charset="2"/>
              <a:buChar char="l"/>
            </a:pPr>
            <a:r>
              <a:rPr lang="ja-JP" altLang="zh-CN" sz="2800" dirty="0">
                <a:solidFill>
                  <a:srgbClr val="7030A0"/>
                </a:solidFill>
              </a:rPr>
              <a:t>時間短いほど、レコメンド効果良い</a:t>
            </a:r>
            <a:endParaRPr lang="ja-JP" altLang="zh-CN" sz="2800" dirty="0">
              <a:solidFill>
                <a:srgbClr val="7030A0"/>
              </a:solidFill>
            </a:endParaRPr>
          </a:p>
          <a:p>
            <a:endParaRPr lang="zh-CN" altLang="en-US" sz="2800" dirty="0"/>
          </a:p>
        </p:txBody>
      </p:sp>
      <p:cxnSp>
        <p:nvCxnSpPr>
          <p:cNvPr id="4" name="直接箭头连接符 3"/>
          <p:cNvCxnSpPr/>
          <p:nvPr/>
        </p:nvCxnSpPr>
        <p:spPr>
          <a:xfrm>
            <a:off x="21202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999638" y="5889510"/>
            <a:ext cx="437515" cy="398780"/>
          </a:xfrm>
          <a:prstGeom prst="rect">
            <a:avLst/>
          </a:prstGeom>
          <a:noFill/>
        </p:spPr>
        <p:txBody>
          <a:bodyPr wrap="none" rtlCol="0">
            <a:spAutoFit/>
          </a:bodyPr>
          <a:lstStyle/>
          <a:p>
            <a:r>
              <a:rPr lang="en-US" altLang="ja-JP" sz="2000" b="1" dirty="0"/>
              <a:t>T0</a:t>
            </a:r>
            <a:endParaRPr lang="en-US" altLang="zh-CN" sz="2000" b="1" dirty="0"/>
          </a:p>
        </p:txBody>
      </p:sp>
      <p:sp>
        <p:nvSpPr>
          <p:cNvPr id="6" name="文本框 5"/>
          <p:cNvSpPr txBox="1"/>
          <p:nvPr/>
        </p:nvSpPr>
        <p:spPr>
          <a:xfrm>
            <a:off x="7813063" y="5889510"/>
            <a:ext cx="437515" cy="398780"/>
          </a:xfrm>
          <a:prstGeom prst="rect">
            <a:avLst/>
          </a:prstGeom>
          <a:noFill/>
        </p:spPr>
        <p:txBody>
          <a:bodyPr wrap="none" rtlCol="0">
            <a:spAutoFit/>
          </a:bodyPr>
          <a:lstStyle/>
          <a:p>
            <a:r>
              <a:rPr lang="en-US" altLang="ja-JP" sz="2000" b="1" dirty="0"/>
              <a:t>T1</a:t>
            </a:r>
            <a:endParaRPr lang="en-US" altLang="zh-CN" sz="2000" b="1" dirty="0"/>
          </a:p>
        </p:txBody>
      </p:sp>
      <p:pic>
        <p:nvPicPr>
          <p:cNvPr id="7" name="图片 6"/>
          <p:cNvPicPr>
            <a:picLocks noChangeAspect="1"/>
          </p:cNvPicPr>
          <p:nvPr/>
        </p:nvPicPr>
        <p:blipFill>
          <a:blip r:embed="rId1"/>
          <a:stretch>
            <a:fillRect/>
          </a:stretch>
        </p:blipFill>
        <p:spPr>
          <a:xfrm>
            <a:off x="2337743" y="2927795"/>
            <a:ext cx="6598642" cy="2569382"/>
          </a:xfrm>
          <a:prstGeom prst="rect">
            <a:avLst/>
          </a:prstGeom>
        </p:spPr>
      </p:pic>
      <p:sp>
        <p:nvSpPr>
          <p:cNvPr id="8" name="灯片编号占位符 7"/>
          <p:cNvSpPr>
            <a:spLocks noGrp="1"/>
          </p:cNvSpPr>
          <p:nvPr>
            <p:ph type="sldNum" sz="quarter" idx="12"/>
          </p:nvPr>
        </p:nvSpPr>
        <p:spPr/>
        <p:txBody>
          <a:bodyPr/>
          <a:p>
            <a:fld id="{9F6313CF-3869-4244-B0CE-95FF89C6777E}" type="slidenum">
              <a:rPr lang="zh-CN" altLang="en-US" smtClean="0"/>
            </a:fld>
            <a:endParaRPr lang="zh-CN" altLang="en-US"/>
          </a:p>
        </p:txBody>
      </p:sp>
      <p:sp>
        <p:nvSpPr>
          <p:cNvPr id="9" name="页脚占位符 8"/>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0024"/>
    </mc:Choice>
    <mc:Fallback>
      <p:transition spd="slow" advTm="10024"/>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grpSp>
        <p:nvGrpSpPr>
          <p:cNvPr id="11" name="组合 10"/>
          <p:cNvGrpSpPr/>
          <p:nvPr/>
        </p:nvGrpSpPr>
        <p:grpSpPr>
          <a:xfrm>
            <a:off x="5668082" y="1737360"/>
            <a:ext cx="6386735" cy="4790052"/>
            <a:chOff x="5667516" y="1737360"/>
            <a:chExt cx="6386735" cy="4790052"/>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p:cNvSpPr>
            <a:spLocks noGrp="1"/>
          </p:cNvSpPr>
          <p:nvPr>
            <p:ph idx="1"/>
          </p:nvPr>
        </p:nvSpPr>
        <p:spPr>
          <a:xfrm>
            <a:off x="1097879" y="1845734"/>
            <a:ext cx="4570203" cy="4023360"/>
          </a:xfrm>
        </p:spPr>
        <p:txBody>
          <a:bodyPr>
            <a:normAutofit lnSpcReduction="20000"/>
          </a:bodyPr>
          <a:lstStyle/>
          <a:p>
            <a:pPr>
              <a:buFont typeface="Wingdings" panose="05000000000000000000" pitchFamily="2" charset="2"/>
              <a:buChar char="l"/>
            </a:pPr>
            <a:r>
              <a:rPr lang="ja-JP" altLang="en-US" sz="2800" dirty="0"/>
              <a:t>高度</a:t>
            </a:r>
            <a:r>
              <a:rPr lang="en-US" altLang="ja-JP" sz="2800" dirty="0"/>
              <a:t>IT</a:t>
            </a:r>
            <a:r>
              <a:rPr lang="ja-JP" altLang="en-US" sz="2800" dirty="0"/>
              <a:t>の</a:t>
            </a:r>
            <a:r>
              <a:rPr lang="en-US" altLang="ja-JP" sz="2800" dirty="0"/>
              <a:t>5</a:t>
            </a:r>
            <a:r>
              <a:rPr lang="ja-JP" altLang="en-US" sz="2800" dirty="0"/>
              <a:t>人</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カラーベースとユーザーベース、コントロールを比べる</a:t>
            </a:r>
            <a:endParaRPr lang="en-US" altLang="ja-JP" sz="2200" dirty="0"/>
          </a:p>
          <a:p>
            <a:pPr lvl="2">
              <a:buFont typeface="Wingdings" panose="05000000000000000000" pitchFamily="2" charset="2"/>
              <a:buChar char="l"/>
            </a:pPr>
            <a:r>
              <a:rPr lang="en-US" altLang="ja-JP" sz="2400" dirty="0"/>
              <a:t>Pay Per Click</a:t>
            </a:r>
            <a:r>
              <a:rPr lang="ja-JP" altLang="en-US" sz="2400" dirty="0"/>
              <a:t>・購入まで時間</a:t>
            </a:r>
            <a:endParaRPr lang="en-US" altLang="ja-JP" sz="2400" dirty="0"/>
          </a:p>
          <a:p>
            <a:pPr lvl="4">
              <a:buFont typeface="Wingdings" panose="05000000000000000000" pitchFamily="2" charset="2"/>
              <a:buChar char="l"/>
            </a:pPr>
            <a:r>
              <a:rPr lang="ja-JP" altLang="en-US" sz="2000" dirty="0"/>
              <a:t>ほぼ同じ</a:t>
            </a:r>
            <a:endParaRPr lang="en-US" altLang="ja-JP" sz="2000" dirty="0"/>
          </a:p>
          <a:p>
            <a:pPr lvl="2">
              <a:buFont typeface="Wingdings" panose="05000000000000000000" pitchFamily="2" charset="2"/>
              <a:buChar char="l"/>
            </a:pPr>
            <a:r>
              <a:rPr lang="en-US" altLang="ja-JP" sz="2400" dirty="0">
                <a:solidFill>
                  <a:schemeClr val="bg1">
                    <a:lumMod val="95000"/>
                  </a:schemeClr>
                </a:solidFill>
              </a:rPr>
              <a:t>CTR</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12" name="椭圆 11"/>
          <p:cNvSpPr/>
          <p:nvPr/>
        </p:nvSpPr>
        <p:spPr>
          <a:xfrm>
            <a:off x="9151635" y="2277209"/>
            <a:ext cx="2004645" cy="26376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151634" y="4948509"/>
            <a:ext cx="2004645" cy="28428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灯片编号占位符 6"/>
          <p:cNvSpPr>
            <a:spLocks noGrp="1"/>
          </p:cNvSpPr>
          <p:nvPr>
            <p:ph type="sldNum" sz="quarter" idx="12"/>
          </p:nvPr>
        </p:nvSpPr>
        <p:spPr/>
        <p:txBody>
          <a:bodyPr/>
          <a:p>
            <a:fld id="{9F6313CF-3869-4244-B0CE-95FF89C6777E}" type="slidenum">
              <a:rPr lang="zh-CN" altLang="en-US" smtClean="0"/>
            </a:fld>
            <a:endParaRPr lang="zh-CN" altLang="en-US"/>
          </a:p>
        </p:txBody>
      </p:sp>
      <p:sp>
        <p:nvSpPr>
          <p:cNvPr id="8" name="页脚占位符 7"/>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5705"/>
    </mc:Choice>
    <mc:Fallback>
      <p:transition spd="slow" advTm="25705"/>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grpSp>
        <p:nvGrpSpPr>
          <p:cNvPr id="11" name="组合 10"/>
          <p:cNvGrpSpPr/>
          <p:nvPr/>
        </p:nvGrpSpPr>
        <p:grpSpPr>
          <a:xfrm>
            <a:off x="5668082" y="1845734"/>
            <a:ext cx="6386735" cy="4790052"/>
            <a:chOff x="5667516" y="1737360"/>
            <a:chExt cx="6386735" cy="4790052"/>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p:cNvSpPr>
            <a:spLocks noGrp="1"/>
          </p:cNvSpPr>
          <p:nvPr>
            <p:ph idx="1"/>
          </p:nvPr>
        </p:nvSpPr>
        <p:spPr>
          <a:xfrm>
            <a:off x="10978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t>CTR</a:t>
            </a:r>
            <a:endParaRPr lang="en-US" altLang="ja-JP" sz="2400" dirty="0"/>
          </a:p>
          <a:p>
            <a:pPr lvl="4">
              <a:buFont typeface="Wingdings" panose="05000000000000000000" pitchFamily="2" charset="2"/>
              <a:buChar char="l"/>
            </a:pPr>
            <a:r>
              <a:rPr lang="en-US" altLang="ja-JP" sz="2400" dirty="0"/>
              <a:t>4.7%</a:t>
            </a:r>
            <a:r>
              <a:rPr lang="ja-JP" altLang="en-US" sz="2400" dirty="0"/>
              <a:t>・</a:t>
            </a:r>
            <a:r>
              <a:rPr lang="en-US" altLang="zh-CN" sz="2400" dirty="0"/>
              <a:t>13%</a:t>
            </a:r>
            <a:r>
              <a:rPr lang="ja-JP" altLang="en-US" sz="2400" dirty="0"/>
              <a:t>上がった</a:t>
            </a:r>
            <a:endParaRPr lang="en-US" altLang="ja-JP" sz="2400" dirty="0"/>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9" name="椭圆 8"/>
          <p:cNvSpPr/>
          <p:nvPr/>
        </p:nvSpPr>
        <p:spPr>
          <a:xfrm rot="642509">
            <a:off x="5935516" y="2056546"/>
            <a:ext cx="2027897" cy="45128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灯片编号占位符 6"/>
          <p:cNvSpPr>
            <a:spLocks noGrp="1"/>
          </p:cNvSpPr>
          <p:nvPr>
            <p:ph type="sldNum" sz="quarter" idx="12"/>
          </p:nvPr>
        </p:nvSpPr>
        <p:spPr/>
        <p:txBody>
          <a:bodyPr/>
          <a:p>
            <a:fld id="{9F6313CF-3869-4244-B0CE-95FF89C6777E}" type="slidenum">
              <a:rPr lang="zh-CN" altLang="en-US" smtClean="0"/>
            </a:fld>
            <a:endParaRPr lang="zh-CN" altLang="en-US"/>
          </a:p>
        </p:txBody>
      </p:sp>
      <p:sp>
        <p:nvSpPr>
          <p:cNvPr id="8" name="页脚占位符 7"/>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0144"/>
    </mc:Choice>
    <mc:Fallback>
      <p:transition spd="slow" advTm="10144"/>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grpSp>
        <p:nvGrpSpPr>
          <p:cNvPr id="11" name="组合 10"/>
          <p:cNvGrpSpPr/>
          <p:nvPr/>
        </p:nvGrpSpPr>
        <p:grpSpPr>
          <a:xfrm>
            <a:off x="5668082" y="1845734"/>
            <a:ext cx="6386735" cy="4790052"/>
            <a:chOff x="5667516" y="1737360"/>
            <a:chExt cx="6386735" cy="4790052"/>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p:cNvSpPr>
            <a:spLocks noGrp="1"/>
          </p:cNvSpPr>
          <p:nvPr>
            <p:ph idx="1"/>
          </p:nvPr>
        </p:nvSpPr>
        <p:spPr>
          <a:xfrm>
            <a:off x="10978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CTR</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t>満足度</a:t>
            </a:r>
            <a:endParaRPr lang="en-US" altLang="ja-JP" sz="2400" dirty="0"/>
          </a:p>
          <a:p>
            <a:pPr lvl="4">
              <a:buFont typeface="Wingdings" panose="05000000000000000000" pitchFamily="2" charset="2"/>
              <a:buChar char="l"/>
            </a:pPr>
            <a:r>
              <a:rPr lang="en-US" altLang="zh-CN" sz="2400" dirty="0"/>
              <a:t>54</a:t>
            </a:r>
            <a:r>
              <a:rPr lang="en-US" altLang="ja-JP" sz="2400" dirty="0"/>
              <a:t>%</a:t>
            </a:r>
            <a:r>
              <a:rPr lang="ja-JP" altLang="en-US" sz="2400" dirty="0"/>
              <a:t>・</a:t>
            </a:r>
            <a:r>
              <a:rPr lang="en-US" altLang="zh-CN" sz="2400" dirty="0"/>
              <a:t>34%</a:t>
            </a:r>
            <a:r>
              <a:rPr lang="ja-JP" altLang="en-US" sz="2400" dirty="0"/>
              <a:t>上がった</a:t>
            </a:r>
            <a:endParaRPr lang="en-US" altLang="ja-JP" sz="2400" dirty="0"/>
          </a:p>
          <a:p>
            <a:pPr lvl="4">
              <a:buFont typeface="Wingdings" panose="05000000000000000000" pitchFamily="2" charset="2"/>
              <a:buChar char="l"/>
            </a:pPr>
            <a:endParaRPr lang="en-US" altLang="ja-JP" sz="2400" dirty="0"/>
          </a:p>
        </p:txBody>
      </p:sp>
      <p:sp>
        <p:nvSpPr>
          <p:cNvPr id="9" name="椭圆 8"/>
          <p:cNvSpPr/>
          <p:nvPr/>
        </p:nvSpPr>
        <p:spPr>
          <a:xfrm rot="1295353">
            <a:off x="5942472" y="4586264"/>
            <a:ext cx="2006441" cy="67367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灯片编号占位符 6"/>
          <p:cNvSpPr>
            <a:spLocks noGrp="1"/>
          </p:cNvSpPr>
          <p:nvPr>
            <p:ph type="sldNum" sz="quarter" idx="12"/>
          </p:nvPr>
        </p:nvSpPr>
        <p:spPr/>
        <p:txBody>
          <a:bodyPr/>
          <a:p>
            <a:fld id="{9F6313CF-3869-4244-B0CE-95FF89C6777E}" type="slidenum">
              <a:rPr lang="zh-CN" altLang="en-US" smtClean="0"/>
            </a:fld>
            <a:endParaRPr lang="zh-CN" altLang="en-US"/>
          </a:p>
        </p:txBody>
      </p:sp>
      <p:sp>
        <p:nvSpPr>
          <p:cNvPr id="8" name="页脚占位符 7"/>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1892"/>
    </mc:Choice>
    <mc:Fallback>
      <p:transition spd="slow" advTm="11892"/>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改善後のユーザーテスト</a:t>
            </a:r>
            <a:endParaRPr lang="zh-CN" altLang="en-US" dirty="0"/>
          </a:p>
        </p:txBody>
      </p:sp>
      <p:grpSp>
        <p:nvGrpSpPr>
          <p:cNvPr id="3" name="组合 2"/>
          <p:cNvGrpSpPr/>
          <p:nvPr/>
        </p:nvGrpSpPr>
        <p:grpSpPr>
          <a:xfrm>
            <a:off x="5848556" y="1737360"/>
            <a:ext cx="6350186" cy="4762640"/>
            <a:chOff x="5847956" y="1737360"/>
            <a:chExt cx="6350186" cy="476264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p:cNvSpPr>
            <a:spLocks noGrp="1"/>
          </p:cNvSpPr>
          <p:nvPr>
            <p:ph idx="1"/>
          </p:nvPr>
        </p:nvSpPr>
        <p:spPr>
          <a:xfrm>
            <a:off x="10978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tx1"/>
                </a:solidFill>
              </a:rPr>
              <a:t>CTR</a:t>
            </a:r>
            <a:endParaRPr lang="en-US" altLang="ja-JP" sz="2400" dirty="0">
              <a:solidFill>
                <a:schemeClr val="tx1"/>
              </a:solidFill>
            </a:endParaRPr>
          </a:p>
          <a:p>
            <a:pPr lvl="4">
              <a:buFont typeface="Wingdings" panose="05000000000000000000" pitchFamily="2" charset="2"/>
              <a:buChar char="l"/>
            </a:pPr>
            <a:r>
              <a:rPr lang="en-US" altLang="zh-CN" sz="2000" dirty="0">
                <a:solidFill>
                  <a:schemeClr val="tx1"/>
                </a:solidFill>
              </a:rPr>
              <a:t>2%</a:t>
            </a:r>
            <a:r>
              <a:rPr lang="ja-JP" altLang="en-US" sz="2000" dirty="0">
                <a:solidFill>
                  <a:schemeClr val="tx1"/>
                </a:solidFill>
              </a:rPr>
              <a:t>、ほぼ同じ</a:t>
            </a:r>
            <a:endParaRPr lang="en-US" altLang="ja-JP" sz="20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p:cNvSpPr/>
          <p:nvPr/>
        </p:nvSpPr>
        <p:spPr>
          <a:xfrm>
            <a:off x="6127080" y="1951005"/>
            <a:ext cx="1045213" cy="17673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11" name="页脚占位符 10"/>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8849"/>
    </mc:Choice>
    <mc:Fallback>
      <p:transition spd="slow" advTm="18849"/>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改善後のユーザーテスト</a:t>
            </a:r>
            <a:endParaRPr lang="zh-CN" altLang="en-US" dirty="0"/>
          </a:p>
        </p:txBody>
      </p:sp>
      <p:grpSp>
        <p:nvGrpSpPr>
          <p:cNvPr id="3" name="组合 2"/>
          <p:cNvGrpSpPr/>
          <p:nvPr/>
        </p:nvGrpSpPr>
        <p:grpSpPr>
          <a:xfrm>
            <a:off x="5848556" y="1737360"/>
            <a:ext cx="6350186" cy="4762640"/>
            <a:chOff x="5847956" y="1737360"/>
            <a:chExt cx="6350186" cy="476264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p:cNvSpPr>
            <a:spLocks noGrp="1"/>
          </p:cNvSpPr>
          <p:nvPr>
            <p:ph idx="1"/>
          </p:nvPr>
        </p:nvSpPr>
        <p:spPr>
          <a:xfrm>
            <a:off x="10978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endParaRPr lang="en-US" altLang="ja-JP" sz="2400" dirty="0">
              <a:solidFill>
                <a:schemeClr val="bg1">
                  <a:lumMod val="95000"/>
                </a:schemeClr>
              </a:solidFill>
            </a:endParaRP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購入まで時間</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a:t>
            </a:r>
            <a:r>
              <a:rPr lang="en-US" altLang="zh-CN" sz="2400" dirty="0">
                <a:solidFill>
                  <a:schemeClr val="tx1"/>
                </a:solidFill>
              </a:rPr>
              <a:t>4%</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en-US" altLang="ja-JP" sz="2400" dirty="0">
                <a:solidFill>
                  <a:schemeClr val="tx1"/>
                </a:solidFill>
              </a:rPr>
              <a:t>Pay</a:t>
            </a:r>
            <a:r>
              <a:rPr lang="ja-JP" altLang="en-US" sz="2400" dirty="0">
                <a:solidFill>
                  <a:schemeClr val="tx1"/>
                </a:solidFill>
              </a:rPr>
              <a:t> </a:t>
            </a:r>
            <a:r>
              <a:rPr lang="en-US" altLang="ja-JP" sz="2400" dirty="0">
                <a:solidFill>
                  <a:schemeClr val="tx1"/>
                </a:solidFill>
              </a:rPr>
              <a:t>Per Click</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17</a:t>
            </a:r>
            <a:r>
              <a:rPr lang="en-US" altLang="zh-CN" sz="2400" dirty="0">
                <a:solidFill>
                  <a:schemeClr val="tx1"/>
                </a:solidFill>
              </a:rPr>
              <a:t>%</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p:cNvSpPr/>
          <p:nvPr/>
        </p:nvSpPr>
        <p:spPr>
          <a:xfrm rot="20374724">
            <a:off x="9319215" y="4942181"/>
            <a:ext cx="1045213" cy="28210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20214427">
            <a:off x="9319885" y="2320542"/>
            <a:ext cx="1045213" cy="303854"/>
          </a:xfrm>
          <a:prstGeom prst="ellipse">
            <a:avLst/>
          </a:prstGeom>
          <a:noFill/>
          <a:ln w="38100">
            <a:solidFill>
              <a:srgbClr val="A79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12" name="页脚占位符 11"/>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1946"/>
    </mc:Choice>
    <mc:Fallback>
      <p:transition spd="slow" advTm="1194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改善後のユーザーテスト</a:t>
            </a:r>
            <a:endParaRPr lang="zh-CN" altLang="en-US" dirty="0"/>
          </a:p>
        </p:txBody>
      </p:sp>
      <p:grpSp>
        <p:nvGrpSpPr>
          <p:cNvPr id="3" name="组合 2"/>
          <p:cNvGrpSpPr/>
          <p:nvPr/>
        </p:nvGrpSpPr>
        <p:grpSpPr>
          <a:xfrm>
            <a:off x="5848556" y="1737360"/>
            <a:ext cx="6350186" cy="4762640"/>
            <a:chOff x="5847956" y="1737360"/>
            <a:chExt cx="6350186" cy="476264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p:cNvSpPr>
            <a:spLocks noGrp="1"/>
          </p:cNvSpPr>
          <p:nvPr>
            <p:ph idx="1"/>
          </p:nvPr>
        </p:nvSpPr>
        <p:spPr>
          <a:xfrm>
            <a:off x="10978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endParaRPr lang="en-US" altLang="ja-JP" sz="2400" dirty="0">
              <a:solidFill>
                <a:schemeClr val="bg1">
                  <a:lumMod val="95000"/>
                </a:schemeClr>
              </a:solidFill>
            </a:endParaRP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満足度</a:t>
            </a:r>
            <a:endParaRPr lang="en-US" altLang="ja-JP" sz="2400" dirty="0">
              <a:solidFill>
                <a:schemeClr val="tx1"/>
              </a:solidFill>
            </a:endParaRPr>
          </a:p>
          <a:p>
            <a:pPr lvl="4">
              <a:buFont typeface="Wingdings" panose="05000000000000000000" pitchFamily="2" charset="2"/>
              <a:buChar char="l"/>
            </a:pPr>
            <a:r>
              <a:rPr lang="en-US" altLang="ja-JP" sz="2400" b="1" dirty="0">
                <a:solidFill>
                  <a:srgbClr val="FF0000"/>
                </a:solidFill>
              </a:rPr>
              <a:t>31%</a:t>
            </a:r>
            <a:r>
              <a:rPr lang="ja-JP" altLang="en-US" sz="2400" b="1" dirty="0">
                <a:solidFill>
                  <a:srgbClr val="FF0000"/>
                </a:solidFill>
              </a:rPr>
              <a:t>上がった</a:t>
            </a:r>
            <a:endParaRPr lang="en-US" altLang="ja-JP" sz="2400" b="1" dirty="0">
              <a:solidFill>
                <a:srgbClr val="FF0000"/>
              </a:solidFill>
            </a:endParaRPr>
          </a:p>
          <a:p>
            <a:pPr lvl="4">
              <a:buFont typeface="Wingdings" panose="05000000000000000000" pitchFamily="2" charset="2"/>
              <a:buChar char="l"/>
            </a:pPr>
            <a:r>
              <a:rPr lang="ja-JP" altLang="en-US" sz="2400" dirty="0"/>
              <a:t>満足度点数が</a:t>
            </a:r>
            <a:r>
              <a:rPr lang="en-US" altLang="ja-JP" sz="2400" dirty="0"/>
              <a:t>2</a:t>
            </a:r>
            <a:r>
              <a:rPr lang="ja-JP" altLang="en-US" sz="2400" dirty="0"/>
              <a:t>に近い</a:t>
            </a:r>
            <a:endParaRPr lang="en-US" altLang="ja-JP" sz="2400" dirty="0"/>
          </a:p>
        </p:txBody>
      </p:sp>
      <p:sp>
        <p:nvSpPr>
          <p:cNvPr id="10" name="椭圆 9"/>
          <p:cNvSpPr/>
          <p:nvPr/>
        </p:nvSpPr>
        <p:spPr>
          <a:xfrm rot="1633009">
            <a:off x="6129556" y="4463292"/>
            <a:ext cx="1324094" cy="46465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11" name="页脚占位符 10"/>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6906"/>
    </mc:Choice>
    <mc:Fallback>
      <p:transition spd="slow" advTm="2690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既存レコメンド手法調査</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協調フィルタリング</a:t>
            </a:r>
            <a:r>
              <a:rPr lang="en-US" altLang="ja-JP" sz="2800" dirty="0"/>
              <a:t>[1]</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SVD</a:t>
            </a:r>
            <a:r>
              <a:rPr lang="ja-JP" altLang="en-US" sz="2800" dirty="0"/>
              <a:t>特異値分解</a:t>
            </a:r>
            <a:r>
              <a:rPr lang="en-US" altLang="ja-JP" sz="2800" dirty="0"/>
              <a:t>[2]</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Restricted </a:t>
            </a:r>
            <a:r>
              <a:rPr lang="en-US" altLang="ja-JP" sz="2800" dirty="0" err="1"/>
              <a:t>Boltzman</a:t>
            </a:r>
            <a:r>
              <a:rPr lang="en-US" altLang="ja-JP" sz="2800" dirty="0"/>
              <a:t> Machines[3]</a:t>
            </a:r>
            <a:endParaRPr lang="zh-CN" altLang="en-US" sz="2800" dirty="0"/>
          </a:p>
        </p:txBody>
      </p:sp>
      <p:sp>
        <p:nvSpPr>
          <p:cNvPr id="5" name="文本框 4"/>
          <p:cNvSpPr txBox="1"/>
          <p:nvPr/>
        </p:nvSpPr>
        <p:spPr>
          <a:xfrm>
            <a:off x="390744" y="5614417"/>
            <a:ext cx="11411711" cy="1476375"/>
          </a:xfrm>
          <a:prstGeom prst="rect">
            <a:avLst/>
          </a:prstGeom>
          <a:noFill/>
        </p:spPr>
        <p:txBody>
          <a:bodyPr wrap="square" rtlCol="0">
            <a:spAutoFit/>
          </a:bodyPr>
          <a:lstStyle/>
          <a:p>
            <a:r>
              <a:rPr lang="en-US" altLang="zh-CN" dirty="0"/>
              <a:t>[1]”Chapter 9 Recommendation Systems”. Mining of Massive Datasets. Stanford </a:t>
            </a:r>
            <a:r>
              <a:rPr lang="en-US" altLang="zh-CN" dirty="0" err="1"/>
              <a:t>InfoLab</a:t>
            </a:r>
            <a:r>
              <a:rPr lang="en-US" altLang="zh-CN" dirty="0"/>
              <a:t>, 2010, 307-327</a:t>
            </a:r>
            <a:endParaRPr lang="en-US" altLang="zh-CN" dirty="0"/>
          </a:p>
          <a:p>
            <a:r>
              <a:rPr lang="en-US" altLang="zh-CN" dirty="0"/>
              <a:t>[2]”9.1 Dimensionality Reduction”. Mining of Massive Datasets. Stanford </a:t>
            </a:r>
            <a:r>
              <a:rPr lang="en-US" altLang="zh-CN" dirty="0" err="1"/>
              <a:t>InfoLab</a:t>
            </a:r>
            <a:r>
              <a:rPr lang="en-US" altLang="zh-CN" dirty="0"/>
              <a:t>, 2010, 328-336</a:t>
            </a:r>
            <a:endParaRPr lang="en-US" altLang="zh-CN" dirty="0"/>
          </a:p>
          <a:p>
            <a:r>
              <a:rPr lang="en-US" altLang="zh-CN" dirty="0"/>
              <a:t>[3]</a:t>
            </a:r>
            <a:r>
              <a:rPr lang="en-US" altLang="zh-CN" dirty="0">
                <a:sym typeface="+mn-ea"/>
              </a:rPr>
              <a:t>”</a:t>
            </a:r>
            <a:r>
              <a:rPr lang="en-US" altLang="zh-CN" dirty="0"/>
              <a:t>Introduction to Restricted Boltzmann Machines”</a:t>
            </a:r>
            <a:r>
              <a:rPr lang="zh-CN" altLang="en-US" dirty="0"/>
              <a:t>．</a:t>
            </a:r>
            <a:r>
              <a:rPr lang="en-US" altLang="zh-CN" dirty="0"/>
              <a:t>Edwin Chen's log</a:t>
            </a:r>
            <a:r>
              <a:rPr lang="zh-CN" altLang="en-US" dirty="0"/>
              <a:t>．</a:t>
            </a:r>
            <a:r>
              <a:rPr lang="en-US" altLang="zh-CN" dirty="0"/>
              <a:t>2011</a:t>
            </a:r>
            <a:r>
              <a:rPr lang="zh-CN" altLang="en-US" dirty="0"/>
              <a:t>．</a:t>
            </a:r>
            <a:r>
              <a:rPr lang="en-US" altLang="zh-CN" dirty="0"/>
              <a:t>http://blog.echen.me/2011/07/18/introduction-to-restricted-boltzmann-machines/</a:t>
            </a:r>
            <a:endParaRPr lang="zh-CN" altLang="en-US" dirty="0"/>
          </a:p>
          <a:p>
            <a:endParaRPr lang="zh-CN" altLang="en-US"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6" name="页脚占位符 5"/>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8132"/>
    </mc:Choice>
    <mc:Fallback>
      <p:transition spd="slow" advTm="8132"/>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システム全体像</a:t>
            </a:r>
            <a:endParaRPr lang="zh-CN" altLang="en-US" dirty="0"/>
          </a:p>
        </p:txBody>
      </p:sp>
      <p:grpSp>
        <p:nvGrpSpPr>
          <p:cNvPr id="5" name="组合 4"/>
          <p:cNvGrpSpPr/>
          <p:nvPr/>
        </p:nvGrpSpPr>
        <p:grpSpPr>
          <a:xfrm>
            <a:off x="1118742" y="1796359"/>
            <a:ext cx="9777073" cy="4516897"/>
            <a:chOff x="322782" y="443312"/>
            <a:chExt cx="10588712" cy="5791317"/>
          </a:xfrm>
        </p:grpSpPr>
        <p:pic>
          <p:nvPicPr>
            <p:cNvPr id="6" name="图片 5"/>
            <p:cNvPicPr>
              <a:picLocks noChangeAspect="1"/>
            </p:cNvPicPr>
            <p:nvPr/>
          </p:nvPicPr>
          <p:blipFill>
            <a:blip r:embed="rId1"/>
            <a:stretch>
              <a:fillRect/>
            </a:stretch>
          </p:blipFill>
          <p:spPr>
            <a:xfrm>
              <a:off x="349886" y="619678"/>
              <a:ext cx="2095500" cy="2380615"/>
            </a:xfrm>
            <a:prstGeom prst="rect">
              <a:avLst/>
            </a:prstGeom>
          </p:spPr>
        </p:pic>
        <p:pic>
          <p:nvPicPr>
            <p:cNvPr id="7" name="图片 6"/>
            <p:cNvPicPr>
              <a:picLocks noChangeAspect="1"/>
            </p:cNvPicPr>
            <p:nvPr/>
          </p:nvPicPr>
          <p:blipFill>
            <a:blip r:embed="rId2"/>
            <a:stretch>
              <a:fillRect/>
            </a:stretch>
          </p:blipFill>
          <p:spPr>
            <a:xfrm>
              <a:off x="7441247" y="443312"/>
              <a:ext cx="2707005" cy="2228850"/>
            </a:xfrm>
            <a:prstGeom prst="rect">
              <a:avLst/>
            </a:prstGeom>
          </p:spPr>
        </p:pic>
        <p:sp>
          <p:nvSpPr>
            <p:cNvPr id="8" name="圆角矩形 9"/>
            <p:cNvSpPr/>
            <p:nvPr/>
          </p:nvSpPr>
          <p:spPr>
            <a:xfrm>
              <a:off x="322782" y="4225730"/>
              <a:ext cx="2746621" cy="193449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3600">
                  <a:solidFill>
                    <a:schemeClr val="tx1"/>
                  </a:solidFill>
                </a:rPr>
                <a:t>レコメンド</a:t>
              </a:r>
              <a:endParaRPr lang="ja-JP" altLang="zh-CN" sz="3600">
                <a:solidFill>
                  <a:schemeClr val="tx1"/>
                </a:solidFill>
              </a:endParaRPr>
            </a:p>
            <a:p>
              <a:pPr algn="ctr"/>
              <a:r>
                <a:rPr lang="ja-JP" altLang="zh-CN" sz="3600">
                  <a:solidFill>
                    <a:schemeClr val="tx1"/>
                  </a:solidFill>
                </a:rPr>
                <a:t>エンジン</a:t>
              </a:r>
              <a:endParaRPr lang="ja-JP" altLang="zh-CN" sz="3600">
                <a:solidFill>
                  <a:schemeClr val="tx1"/>
                </a:solidFill>
              </a:endParaRPr>
            </a:p>
          </p:txBody>
        </p:sp>
        <p:pic>
          <p:nvPicPr>
            <p:cNvPr id="9" name="图片 8"/>
            <p:cNvPicPr>
              <a:picLocks noChangeAspect="1"/>
            </p:cNvPicPr>
            <p:nvPr/>
          </p:nvPicPr>
          <p:blipFill>
            <a:blip r:embed="rId3"/>
            <a:stretch>
              <a:fillRect/>
            </a:stretch>
          </p:blipFill>
          <p:spPr>
            <a:xfrm>
              <a:off x="8292754" y="4300139"/>
              <a:ext cx="2618740" cy="1743075"/>
            </a:xfrm>
            <a:prstGeom prst="rect">
              <a:avLst/>
            </a:prstGeom>
          </p:spPr>
        </p:pic>
        <p:cxnSp>
          <p:nvCxnSpPr>
            <p:cNvPr id="10" name="直接箭头连接符 9"/>
            <p:cNvCxnSpPr/>
            <p:nvPr/>
          </p:nvCxnSpPr>
          <p:spPr>
            <a:xfrm flipV="1">
              <a:off x="2859405" y="1398482"/>
              <a:ext cx="3698875" cy="6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794750" y="2748280"/>
              <a:ext cx="4445" cy="11360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3593946" y="5535930"/>
              <a:ext cx="2910840" cy="12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633524" y="5042535"/>
              <a:ext cx="2870200" cy="127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4"/>
            <a:stretch>
              <a:fillRect/>
            </a:stretch>
          </p:blipFill>
          <p:spPr>
            <a:xfrm>
              <a:off x="7648424" y="3853379"/>
              <a:ext cx="1533525" cy="2381250"/>
            </a:xfrm>
            <a:prstGeom prst="rect">
              <a:avLst/>
            </a:prstGeom>
          </p:spPr>
        </p:pic>
        <p:cxnSp>
          <p:nvCxnSpPr>
            <p:cNvPr id="15" name="直接箭头连接符 14"/>
            <p:cNvCxnSpPr/>
            <p:nvPr/>
          </p:nvCxnSpPr>
          <p:spPr>
            <a:xfrm flipH="1">
              <a:off x="2910205" y="1857869"/>
              <a:ext cx="3554095"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8222269" y="2778125"/>
              <a:ext cx="0" cy="1126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590925" y="942975"/>
              <a:ext cx="1839636" cy="511294"/>
            </a:xfrm>
            <a:prstGeom prst="rect">
              <a:avLst/>
            </a:prstGeom>
            <a:noFill/>
          </p:spPr>
          <p:txBody>
            <a:bodyPr wrap="none" rtlCol="0">
              <a:spAutoFit/>
            </a:bodyPr>
            <a:lstStyle/>
            <a:p>
              <a:r>
                <a:rPr lang="en-US" altLang="zh-CN" sz="2000" b="1" dirty="0"/>
                <a:t>1</a:t>
              </a:r>
              <a:r>
                <a:rPr lang="ja-JP" altLang="en-US" sz="2000" b="1" dirty="0"/>
                <a:t>．閲覧と購入</a:t>
              </a:r>
              <a:endParaRPr lang="ja-JP" altLang="en-US" sz="2000" b="1" dirty="0"/>
            </a:p>
          </p:txBody>
        </p:sp>
        <p:sp>
          <p:nvSpPr>
            <p:cNvPr id="18" name="文本框 17"/>
            <p:cNvSpPr txBox="1"/>
            <p:nvPr/>
          </p:nvSpPr>
          <p:spPr>
            <a:xfrm>
              <a:off x="8799195" y="3088005"/>
              <a:ext cx="1817629" cy="511294"/>
            </a:xfrm>
            <a:prstGeom prst="rect">
              <a:avLst/>
            </a:prstGeom>
            <a:noFill/>
          </p:spPr>
          <p:txBody>
            <a:bodyPr wrap="none" rtlCol="0">
              <a:spAutoFit/>
            </a:bodyPr>
            <a:lstStyle/>
            <a:p>
              <a:r>
                <a:rPr lang="en-US" altLang="zh-CN" sz="2000" b="1" dirty="0"/>
                <a:t>2</a:t>
              </a:r>
              <a:r>
                <a:rPr lang="ja-JP" altLang="en-US" sz="2000" b="1" dirty="0"/>
                <a:t>．データ記録</a:t>
              </a:r>
              <a:endParaRPr lang="ja-JP" altLang="en-US" sz="2000" b="1" dirty="0"/>
            </a:p>
          </p:txBody>
        </p:sp>
        <p:sp>
          <p:nvSpPr>
            <p:cNvPr id="19" name="文本框 18"/>
            <p:cNvSpPr txBox="1"/>
            <p:nvPr/>
          </p:nvSpPr>
          <p:spPr>
            <a:xfrm>
              <a:off x="3897001" y="5537200"/>
              <a:ext cx="2815502" cy="511294"/>
            </a:xfrm>
            <a:prstGeom prst="rect">
              <a:avLst/>
            </a:prstGeom>
            <a:noFill/>
          </p:spPr>
          <p:txBody>
            <a:bodyPr wrap="none" rtlCol="0">
              <a:spAutoFit/>
            </a:bodyPr>
            <a:lstStyle/>
            <a:p>
              <a:r>
                <a:rPr lang="en-US" altLang="zh-CN" sz="2000" b="1" dirty="0"/>
                <a:t>3</a:t>
              </a:r>
              <a:r>
                <a:rPr lang="ja-JP" altLang="en-US" sz="2000" b="1" dirty="0"/>
                <a:t>．エンジンを呼び出す</a:t>
              </a:r>
              <a:endParaRPr lang="ja-JP" altLang="en-US" sz="2000" b="1" dirty="0"/>
            </a:p>
          </p:txBody>
        </p:sp>
        <p:sp>
          <p:nvSpPr>
            <p:cNvPr id="20" name="文本框 19"/>
            <p:cNvSpPr txBox="1"/>
            <p:nvPr/>
          </p:nvSpPr>
          <p:spPr>
            <a:xfrm>
              <a:off x="3893232" y="4588300"/>
              <a:ext cx="2165612" cy="511294"/>
            </a:xfrm>
            <a:prstGeom prst="rect">
              <a:avLst/>
            </a:prstGeom>
            <a:noFill/>
          </p:spPr>
          <p:txBody>
            <a:bodyPr wrap="none" rtlCol="0">
              <a:spAutoFit/>
            </a:bodyPr>
            <a:lstStyle/>
            <a:p>
              <a:r>
                <a:rPr lang="en-US" altLang="zh-CN" sz="2000" b="1" dirty="0"/>
                <a:t>4</a:t>
              </a:r>
              <a:r>
                <a:rPr lang="ja-JP" altLang="en-US" sz="2000" b="1" dirty="0"/>
                <a:t>．レコメンド出力</a:t>
              </a:r>
              <a:endParaRPr lang="ja-JP" altLang="en-US" sz="2000" b="1" dirty="0"/>
            </a:p>
          </p:txBody>
        </p:sp>
        <p:sp>
          <p:nvSpPr>
            <p:cNvPr id="21" name="文本框 20"/>
            <p:cNvSpPr txBox="1"/>
            <p:nvPr/>
          </p:nvSpPr>
          <p:spPr>
            <a:xfrm>
              <a:off x="6618259" y="3117215"/>
              <a:ext cx="1627820" cy="511294"/>
            </a:xfrm>
            <a:prstGeom prst="rect">
              <a:avLst/>
            </a:prstGeom>
            <a:noFill/>
          </p:spPr>
          <p:txBody>
            <a:bodyPr wrap="none" rtlCol="0">
              <a:spAutoFit/>
            </a:bodyPr>
            <a:lstStyle/>
            <a:p>
              <a:r>
                <a:rPr lang="en-US" altLang="zh-CN" sz="2000" b="1" dirty="0"/>
                <a:t>5</a:t>
              </a:r>
              <a:r>
                <a:rPr lang="ja-JP" altLang="en-US" sz="2000" b="1" dirty="0"/>
                <a:t>．結果転送</a:t>
              </a:r>
              <a:endParaRPr lang="ja-JP" altLang="en-US" sz="2000" b="1" dirty="0"/>
            </a:p>
          </p:txBody>
        </p:sp>
        <p:sp>
          <p:nvSpPr>
            <p:cNvPr id="22" name="文本框 21"/>
            <p:cNvSpPr txBox="1"/>
            <p:nvPr/>
          </p:nvSpPr>
          <p:spPr>
            <a:xfrm>
              <a:off x="3241675" y="1838960"/>
              <a:ext cx="3130475" cy="511294"/>
            </a:xfrm>
            <a:prstGeom prst="rect">
              <a:avLst/>
            </a:prstGeom>
            <a:noFill/>
          </p:spPr>
          <p:txBody>
            <a:bodyPr wrap="none" rtlCol="0">
              <a:spAutoFit/>
            </a:bodyPr>
            <a:lstStyle/>
            <a:p>
              <a:r>
                <a:rPr lang="en-US" altLang="zh-CN" sz="2000" b="1" dirty="0"/>
                <a:t>6</a:t>
              </a:r>
              <a:r>
                <a:rPr lang="ja-JP" altLang="en-US" sz="2000" b="1" dirty="0"/>
                <a:t>．おすすめアイテム表示</a:t>
              </a:r>
              <a:endParaRPr lang="ja-JP" altLang="en-US" sz="2000" b="1" dirty="0"/>
            </a:p>
          </p:txBody>
        </p:sp>
      </p:grpSp>
      <p:sp>
        <p:nvSpPr>
          <p:cNvPr id="3" name="灯片编号占位符 2"/>
          <p:cNvSpPr>
            <a:spLocks noGrp="1"/>
          </p:cNvSpPr>
          <p:nvPr>
            <p:ph type="sldNum" sz="quarter" idx="12"/>
          </p:nvPr>
        </p:nvSpPr>
        <p:spPr/>
        <p:txBody>
          <a:bodyPr/>
          <a:p>
            <a:fld id="{9F6313CF-3869-4244-B0CE-95FF89C6777E}" type="slidenum">
              <a:rPr lang="zh-CN" altLang="en-US" smtClean="0"/>
            </a:fld>
            <a:endParaRPr lang="zh-CN" altLang="en-US"/>
          </a:p>
        </p:txBody>
      </p:sp>
      <p:sp>
        <p:nvSpPr>
          <p:cNvPr id="4" name="页脚占位符 3"/>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44190"/>
    </mc:Choice>
    <mc:Fallback>
      <p:transition spd="slow" advTm="4419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p:cNvSpPr>
            <a:spLocks noGrp="1"/>
          </p:cNvSpPr>
          <p:nvPr>
            <p:ph idx="1"/>
          </p:nvPr>
        </p:nvSpPr>
        <p:spPr>
          <a:xfrm>
            <a:off x="1097880" y="1845734"/>
            <a:ext cx="7874192" cy="3985723"/>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t>閾値分割法より商品画像の枠を抽出</a:t>
            </a:r>
            <a:endParaRPr lang="en-US" altLang="ja-JP" sz="2200" dirty="0"/>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819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1303" y="1817316"/>
            <a:ext cx="4111882" cy="161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880"/>
    </mc:Choice>
    <mc:Fallback>
      <p:transition spd="slow" advTm="88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p:cNvSpPr>
            <a:spLocks noGrp="1"/>
          </p:cNvSpPr>
          <p:nvPr>
            <p:ph idx="1"/>
          </p:nvPr>
        </p:nvSpPr>
        <p:spPr>
          <a:xfrm>
            <a:off x="10978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t>HSV</a:t>
            </a:r>
            <a:r>
              <a:rPr lang="ja-JP" altLang="en-US" sz="2200" dirty="0"/>
              <a:t>空間に変更、ヒストグラムを求める</a:t>
            </a:r>
            <a:endParaRPr lang="en-US" altLang="ja-JP" sz="2200" dirty="0"/>
          </a:p>
          <a:p>
            <a:pPr lvl="2">
              <a:buFont typeface="Wingdings" panose="05000000000000000000" pitchFamily="2" charset="2"/>
              <a:buChar char="l"/>
            </a:pPr>
            <a:r>
              <a:rPr lang="en-US" altLang="ja-JP" sz="2200" dirty="0"/>
              <a:t>RGB</a:t>
            </a:r>
            <a:r>
              <a:rPr lang="ja-JP" altLang="en-US" sz="2200" dirty="0"/>
              <a:t>空間に戻って、合流された</a:t>
            </a:r>
            <a:r>
              <a:rPr lang="en-US" altLang="ja-JP" sz="2200" dirty="0"/>
              <a:t>RGB</a:t>
            </a:r>
            <a:r>
              <a:rPr lang="ja-JP" altLang="en-US" sz="2200" dirty="0"/>
              <a:t>色を求める</a:t>
            </a:r>
            <a:endParaRPr lang="en-US" altLang="ja-JP" sz="2200" dirty="0"/>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1980" y="3309889"/>
            <a:ext cx="4289363" cy="168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2730"/>
    </mc:Choice>
    <mc:Fallback>
      <p:transition spd="slow" advTm="1273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p:cNvSpPr>
            <a:spLocks noGrp="1"/>
          </p:cNvSpPr>
          <p:nvPr>
            <p:ph idx="1"/>
          </p:nvPr>
        </p:nvSpPr>
        <p:spPr>
          <a:xfrm>
            <a:off x="10978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t>安定性を考える上で、占有率少ない色を捨てる</a:t>
            </a:r>
            <a:endParaRPr lang="en-US" altLang="ja-JP" sz="2200" dirty="0"/>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9"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0439" y="4392252"/>
            <a:ext cx="2209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296"/>
    </mc:Choice>
    <mc:Fallback>
      <p:transition spd="slow" advTm="2029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p:cNvSpPr>
            <a:spLocks noGrp="1"/>
          </p:cNvSpPr>
          <p:nvPr>
            <p:ph idx="1"/>
          </p:nvPr>
        </p:nvSpPr>
        <p:spPr>
          <a:xfrm>
            <a:off x="10978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t>複数枚画像のメイン</a:t>
            </a:r>
            <a:r>
              <a:rPr lang="en-US" altLang="ja-JP" sz="2400" dirty="0"/>
              <a:t>RGB</a:t>
            </a:r>
            <a:r>
              <a:rPr lang="ja-JP" altLang="en-US" sz="2400" dirty="0"/>
              <a:t>も取得できる</a:t>
            </a:r>
            <a:endParaRPr lang="en-US" altLang="zh-CN" sz="1600" dirty="0"/>
          </a:p>
        </p:txBody>
      </p:sp>
      <p:pic>
        <p:nvPicPr>
          <p:cNvPr id="410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20565" y="1737360"/>
            <a:ext cx="4470188" cy="4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4476"/>
    </mc:Choice>
    <mc:Fallback>
      <p:transition spd="slow" advTm="1447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2/4</a:t>
            </a:r>
            <a:r>
              <a:rPr lang="ja-JP" altLang="en-US" dirty="0"/>
              <a:t>）</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メイン</a:t>
            </a:r>
            <a:r>
              <a:rPr lang="en-US" altLang="ja-JP" sz="2800" dirty="0"/>
              <a:t>RGB</a:t>
            </a:r>
            <a:r>
              <a:rPr lang="ja-JP" altLang="en-US" sz="2800" dirty="0"/>
              <a:t>色から</a:t>
            </a:r>
            <a:r>
              <a:rPr lang="en-US" altLang="ja-JP" sz="2800" dirty="0"/>
              <a:t>Lab</a:t>
            </a:r>
            <a:r>
              <a:rPr lang="ja-JP" altLang="en-US" sz="2800" dirty="0"/>
              <a:t>色空間に変更</a:t>
            </a:r>
            <a:endParaRPr lang="en-US" altLang="ja-JP" sz="2800" dirty="0"/>
          </a:p>
          <a:p>
            <a:pPr lvl="2">
              <a:buFont typeface="Wingdings" panose="05000000000000000000" pitchFamily="2" charset="2"/>
              <a:buChar char="l"/>
            </a:pPr>
            <a:r>
              <a:rPr lang="ja-JP" altLang="en-US" sz="2200" dirty="0"/>
              <a:t>オープンソースを利用</a:t>
            </a:r>
            <a:endParaRPr lang="en-US" altLang="ja-JP" sz="2200" dirty="0"/>
          </a:p>
        </p:txBody>
      </p:sp>
      <p:pic>
        <p:nvPicPr>
          <p:cNvPr id="5" name="图片 4"/>
          <p:cNvPicPr>
            <a:picLocks noChangeAspect="1"/>
          </p:cNvPicPr>
          <p:nvPr/>
        </p:nvPicPr>
        <p:blipFill>
          <a:blip r:embed="rId1"/>
          <a:stretch>
            <a:fillRect/>
          </a:stretch>
        </p:blipFill>
        <p:spPr>
          <a:xfrm>
            <a:off x="1414218" y="2698520"/>
            <a:ext cx="1609725" cy="3429000"/>
          </a:xfrm>
          <a:prstGeom prst="rect">
            <a:avLst/>
          </a:prstGeom>
        </p:spPr>
      </p:pic>
      <p:sp>
        <p:nvSpPr>
          <p:cNvPr id="8" name="矩形 7"/>
          <p:cNvSpPr/>
          <p:nvPr/>
        </p:nvSpPr>
        <p:spPr>
          <a:xfrm>
            <a:off x="9162655" y="2700139"/>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9" name="箭头: 右 8"/>
          <p:cNvSpPr/>
          <p:nvPr/>
        </p:nvSpPr>
        <p:spPr>
          <a:xfrm>
            <a:off x="2962408" y="2590146"/>
            <a:ext cx="626838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4193058" y="2723029"/>
            <a:ext cx="3405279" cy="2496272"/>
          </a:xfrm>
          <a:prstGeom prst="rect">
            <a:avLst/>
          </a:prstGeom>
        </p:spPr>
      </p:pic>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7" name="页脚占位符 6"/>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9205"/>
    </mc:Choice>
    <mc:Fallback>
      <p:transition spd="slow" advTm="9205"/>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3/4</a:t>
            </a:r>
            <a:r>
              <a:rPr lang="ja-JP" altLang="en-US" dirty="0"/>
              <a:t>）</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各</a:t>
            </a:r>
            <a:r>
              <a:rPr lang="en-US" altLang="ja-JP" sz="2800" dirty="0"/>
              <a:t>Lab</a:t>
            </a:r>
            <a:r>
              <a:rPr lang="ja-JP" altLang="en-US" sz="2800" dirty="0"/>
              <a:t>色を</a:t>
            </a:r>
            <a:r>
              <a:rPr lang="en-US" altLang="ja-JP" sz="2800" dirty="0"/>
              <a:t>Munsell Chips</a:t>
            </a:r>
            <a:r>
              <a:rPr lang="ja-JP" altLang="en-US" sz="2800" dirty="0"/>
              <a:t>のビンに入れて、色分布を取得</a:t>
            </a:r>
            <a:endParaRPr lang="en-US" altLang="ja-JP" sz="2800" dirty="0"/>
          </a:p>
          <a:p>
            <a:pPr lvl="2">
              <a:buFont typeface="Wingdings" panose="05000000000000000000" pitchFamily="2" charset="2"/>
              <a:buChar char="l"/>
            </a:pPr>
            <a:r>
              <a:rPr lang="en-US" altLang="zh-CN" sz="2200" dirty="0"/>
              <a:t>CIEDE2000</a:t>
            </a:r>
            <a:r>
              <a:rPr lang="ja-JP" altLang="en-US" sz="2200" dirty="0"/>
              <a:t>で近い色を探して、</a:t>
            </a:r>
            <a:r>
              <a:rPr lang="ja-JP" altLang="en-US" sz="2400" dirty="0"/>
              <a:t>ビン</a:t>
            </a:r>
            <a:r>
              <a:rPr lang="ja-JP" altLang="en-US" sz="2200" dirty="0"/>
              <a:t>を決める</a:t>
            </a:r>
            <a:endParaRPr lang="en-US" altLang="ja-JP" sz="2200" dirty="0"/>
          </a:p>
          <a:p>
            <a:pPr marL="0" indent="0">
              <a:buNone/>
            </a:pPr>
            <a:endParaRPr lang="en-US" altLang="zh-CN" sz="2800" dirty="0"/>
          </a:p>
        </p:txBody>
      </p:sp>
      <p:sp>
        <p:nvSpPr>
          <p:cNvPr id="6" name="矩形 5"/>
          <p:cNvSpPr/>
          <p:nvPr/>
        </p:nvSpPr>
        <p:spPr>
          <a:xfrm>
            <a:off x="906177" y="2641068"/>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8" name="箭头: 右 7"/>
          <p:cNvSpPr/>
          <p:nvPr/>
        </p:nvSpPr>
        <p:spPr>
          <a:xfrm>
            <a:off x="2738658" y="2807017"/>
            <a:ext cx="553550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a:stretch>
            <a:fillRect/>
          </a:stretch>
        </p:blipFill>
        <p:spPr>
          <a:xfrm>
            <a:off x="3712052" y="2942385"/>
            <a:ext cx="3757973" cy="2984866"/>
          </a:xfrm>
          <a:prstGeom prst="rect">
            <a:avLst/>
          </a:prstGeom>
        </p:spPr>
      </p:pic>
      <p:pic>
        <p:nvPicPr>
          <p:cNvPr id="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815" y="3626949"/>
            <a:ext cx="4039785" cy="102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487"/>
    </mc:Choice>
    <mc:Fallback>
      <p:transition spd="slow" advTm="487"/>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4/4</a:t>
            </a:r>
            <a:r>
              <a:rPr lang="ja-JP" altLang="en-US" dirty="0"/>
              <a:t>）</a:t>
            </a:r>
            <a:endParaRPr lang="zh-CN" altLang="en-US" dirty="0"/>
          </a:p>
        </p:txBody>
      </p:sp>
      <p:sp>
        <p:nvSpPr>
          <p:cNvPr id="3" name="内容占位符 2"/>
          <p:cNvSpPr>
            <a:spLocks noGrp="1"/>
          </p:cNvSpPr>
          <p:nvPr>
            <p:ph idx="1"/>
          </p:nvPr>
        </p:nvSpPr>
        <p:spPr>
          <a:xfrm>
            <a:off x="1097880" y="1845734"/>
            <a:ext cx="10418144" cy="4023360"/>
          </a:xfrm>
        </p:spPr>
        <p:txBody>
          <a:bodyPr>
            <a:normAutofit/>
          </a:bodyPr>
          <a:lstStyle/>
          <a:p>
            <a:pPr>
              <a:buFont typeface="Wingdings" panose="05000000000000000000" pitchFamily="2" charset="2"/>
              <a:buChar char="l"/>
            </a:pPr>
            <a:r>
              <a:rPr lang="ja-JP" altLang="en-US" sz="2800" dirty="0"/>
              <a:t>各調性格の共感覚分布と</a:t>
            </a:r>
            <a:r>
              <a:rPr lang="en-US" altLang="ja-JP" sz="2800" dirty="0"/>
              <a:t>EMD</a:t>
            </a:r>
            <a:r>
              <a:rPr lang="ja-JP" altLang="en-US" sz="2800" dirty="0"/>
              <a:t>距離計算し、調性格を推定</a:t>
            </a:r>
            <a:endParaRPr lang="en-US" altLang="ja-JP" sz="2800" dirty="0"/>
          </a:p>
          <a:p>
            <a:pPr lvl="2">
              <a:buFont typeface="Wingdings" panose="05000000000000000000" pitchFamily="2" charset="2"/>
              <a:buChar char="l"/>
            </a:pPr>
            <a:r>
              <a:rPr lang="en-US" altLang="ja-JP" sz="2200" dirty="0"/>
              <a:t>Python</a:t>
            </a:r>
            <a:r>
              <a:rPr lang="ja-JP" altLang="en-US" sz="2200" dirty="0"/>
              <a:t>の</a:t>
            </a:r>
            <a:r>
              <a:rPr lang="en-US" altLang="ja-JP" sz="2200" dirty="0"/>
              <a:t>EMD</a:t>
            </a:r>
            <a:r>
              <a:rPr lang="ja-JP" altLang="en-US" sz="2200" dirty="0"/>
              <a:t>距離計算オープンソースを利用</a:t>
            </a:r>
            <a:endParaRPr lang="en-US" altLang="ja-JP" sz="2200" dirty="0"/>
          </a:p>
          <a:p>
            <a:pPr lvl="2">
              <a:buFont typeface="Wingdings" panose="05000000000000000000" pitchFamily="2" charset="2"/>
              <a:buChar char="l"/>
            </a:pPr>
            <a:r>
              <a:rPr lang="ja-JP" altLang="en-US" sz="2200" dirty="0"/>
              <a:t>二次元座標とその色の占有率を引数で計算</a:t>
            </a:r>
            <a:endParaRPr lang="zh-CN" altLang="en-US" sz="2200" dirty="0"/>
          </a:p>
        </p:txBody>
      </p:sp>
      <p:pic>
        <p:nvPicPr>
          <p:cNvPr id="7" name="图片 6"/>
          <p:cNvPicPr>
            <a:picLocks noChangeAspect="1"/>
          </p:cNvPicPr>
          <p:nvPr/>
        </p:nvPicPr>
        <p:blipFill>
          <a:blip r:embed="rId1"/>
          <a:stretch>
            <a:fillRect/>
          </a:stretch>
        </p:blipFill>
        <p:spPr>
          <a:xfrm>
            <a:off x="1245764" y="4536195"/>
            <a:ext cx="3786746" cy="895576"/>
          </a:xfrm>
          <a:prstGeom prst="rect">
            <a:avLst/>
          </a:prstGeom>
        </p:spPr>
      </p:pic>
      <p:cxnSp>
        <p:nvCxnSpPr>
          <p:cNvPr id="9" name="直接箭头连接符 8"/>
          <p:cNvCxnSpPr>
            <a:stCxn id="7" idx="3"/>
          </p:cNvCxnSpPr>
          <p:nvPr/>
        </p:nvCxnSpPr>
        <p:spPr>
          <a:xfrm>
            <a:off x="5032510" y="4983983"/>
            <a:ext cx="2215423" cy="48701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367877" y="6063561"/>
            <a:ext cx="1544955" cy="368300"/>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12" name="文本框 11"/>
          <p:cNvSpPr txBox="1"/>
          <p:nvPr/>
        </p:nvSpPr>
        <p:spPr>
          <a:xfrm>
            <a:off x="2521048" y="6063561"/>
            <a:ext cx="1325880" cy="368300"/>
          </a:xfrm>
          <a:prstGeom prst="rect">
            <a:avLst/>
          </a:prstGeom>
          <a:noFill/>
        </p:spPr>
        <p:txBody>
          <a:bodyPr wrap="none" rtlCol="0">
            <a:spAutoFit/>
          </a:bodyPr>
          <a:lstStyle/>
          <a:p>
            <a:r>
              <a:rPr lang="ja-JP" altLang="en-US" dirty="0"/>
              <a:t>商品色分布</a:t>
            </a:r>
            <a:endParaRPr lang="zh-CN" altLang="en-US" dirty="0"/>
          </a:p>
        </p:txBody>
      </p:sp>
      <p:sp>
        <p:nvSpPr>
          <p:cNvPr id="13" name="文本框 12"/>
          <p:cNvSpPr txBox="1"/>
          <p:nvPr/>
        </p:nvSpPr>
        <p:spPr>
          <a:xfrm>
            <a:off x="8091814" y="6071229"/>
            <a:ext cx="2468880" cy="368300"/>
          </a:xfrm>
          <a:prstGeom prst="rect">
            <a:avLst/>
          </a:prstGeom>
          <a:noFill/>
        </p:spPr>
        <p:txBody>
          <a:bodyPr wrap="none" rtlCol="0">
            <a:spAutoFit/>
          </a:bodyPr>
          <a:lstStyle/>
          <a:p>
            <a:r>
              <a:rPr lang="ja-JP" altLang="en-US" dirty="0"/>
              <a:t>調性格の共感覚色分布</a:t>
            </a:r>
            <a:endParaRPr lang="zh-CN" altLang="en-US" dirty="0"/>
          </a:p>
        </p:txBody>
      </p:sp>
      <p:sp>
        <p:nvSpPr>
          <p:cNvPr id="14" name="矩形: 圆角 13"/>
          <p:cNvSpPr/>
          <p:nvPr/>
        </p:nvSpPr>
        <p:spPr>
          <a:xfrm>
            <a:off x="1097880" y="4185865"/>
            <a:ext cx="4082514" cy="168599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4" idx="3"/>
          </p:cNvCxnSpPr>
          <p:nvPr/>
        </p:nvCxnSpPr>
        <p:spPr>
          <a:xfrm flipV="1">
            <a:off x="5180394" y="2549027"/>
            <a:ext cx="2166491" cy="247983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4" idx="3"/>
          </p:cNvCxnSpPr>
          <p:nvPr/>
        </p:nvCxnSpPr>
        <p:spPr>
          <a:xfrm flipV="1">
            <a:off x="5180394" y="3872761"/>
            <a:ext cx="2166491" cy="11561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7073766" y="2302984"/>
            <a:ext cx="4082514" cy="3743856"/>
            <a:chOff x="7073166" y="2302984"/>
            <a:chExt cx="4082514" cy="3743856"/>
          </a:xfrm>
        </p:grpSpPr>
        <p:sp>
          <p:nvSpPr>
            <p:cNvPr id="8" name="文本框 7"/>
            <p:cNvSpPr txBox="1"/>
            <p:nvPr/>
          </p:nvSpPr>
          <p:spPr>
            <a:xfrm>
              <a:off x="8674168" y="5204756"/>
              <a:ext cx="859790" cy="819889"/>
            </a:xfrm>
            <a:prstGeom prst="rect">
              <a:avLst/>
            </a:prstGeom>
            <a:noFill/>
          </p:spPr>
          <p:txBody>
            <a:bodyPr vert="eaVert" wrap="square" rtlCol="0">
              <a:spAutoFit/>
            </a:bodyPr>
            <a:lstStyle/>
            <a:p>
              <a:r>
                <a:rPr lang="en-US" altLang="zh-CN" sz="4400" dirty="0"/>
                <a:t>…</a:t>
              </a:r>
              <a:endParaRPr lang="zh-CN" altLang="en-US" sz="4400" dirty="0"/>
            </a:p>
          </p:txBody>
        </p:sp>
        <p:sp>
          <p:nvSpPr>
            <p:cNvPr id="15" name="矩形: 圆角 14"/>
            <p:cNvSpPr/>
            <p:nvPr/>
          </p:nvSpPr>
          <p:spPr>
            <a:xfrm>
              <a:off x="7073166" y="2302984"/>
              <a:ext cx="4082514" cy="374385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207581" y="2481996"/>
              <a:ext cx="3792405" cy="2190885"/>
              <a:chOff x="7207581" y="2481996"/>
              <a:chExt cx="3792405" cy="2190885"/>
            </a:xfrm>
          </p:grpSpPr>
          <p:pic>
            <p:nvPicPr>
              <p:cNvPr id="5" name="图片 4"/>
              <p:cNvPicPr>
                <a:picLocks noChangeAspect="1"/>
              </p:cNvPicPr>
              <p:nvPr/>
            </p:nvPicPr>
            <p:blipFill>
              <a:blip r:embed="rId2"/>
              <a:stretch>
                <a:fillRect/>
              </a:stretch>
            </p:blipFill>
            <p:spPr>
              <a:xfrm>
                <a:off x="7207581" y="2481996"/>
                <a:ext cx="3792405" cy="1038369"/>
              </a:xfrm>
              <a:prstGeom prst="rect">
                <a:avLst/>
              </a:prstGeom>
            </p:spPr>
          </p:pic>
          <p:pic>
            <p:nvPicPr>
              <p:cNvPr id="6" name="图片 5"/>
              <p:cNvPicPr>
                <a:picLocks noChangeAspect="1"/>
              </p:cNvPicPr>
              <p:nvPr/>
            </p:nvPicPr>
            <p:blipFill>
              <a:blip r:embed="rId3"/>
              <a:stretch>
                <a:fillRect/>
              </a:stretch>
            </p:blipFill>
            <p:spPr>
              <a:xfrm>
                <a:off x="7207581" y="3734792"/>
                <a:ext cx="3790983" cy="938089"/>
              </a:xfrm>
              <a:prstGeom prst="rect">
                <a:avLst/>
              </a:prstGeom>
            </p:spPr>
          </p:pic>
          <p:sp>
            <p:nvSpPr>
              <p:cNvPr id="18" name="文本框 17"/>
              <p:cNvSpPr txBox="1"/>
              <p:nvPr/>
            </p:nvSpPr>
            <p:spPr>
              <a:xfrm>
                <a:off x="8686800" y="2795451"/>
                <a:ext cx="500380" cy="368300"/>
              </a:xfrm>
              <a:prstGeom prst="rect">
                <a:avLst/>
              </a:prstGeom>
              <a:noFill/>
            </p:spPr>
            <p:txBody>
              <a:bodyPr wrap="none" rtlCol="0">
                <a:spAutoFit/>
              </a:bodyPr>
              <a:lstStyle/>
              <a:p>
                <a:r>
                  <a:rPr lang="en-US" altLang="ja-JP" dirty="0"/>
                  <a:t>CM</a:t>
                </a:r>
                <a:endParaRPr lang="zh-CN" altLang="en-US" dirty="0"/>
              </a:p>
            </p:txBody>
          </p:sp>
          <p:sp>
            <p:nvSpPr>
              <p:cNvPr id="19" name="文本框 18"/>
              <p:cNvSpPr txBox="1"/>
              <p:nvPr/>
            </p:nvSpPr>
            <p:spPr>
              <a:xfrm>
                <a:off x="8686800" y="3834504"/>
                <a:ext cx="518795" cy="368300"/>
              </a:xfrm>
              <a:prstGeom prst="rect">
                <a:avLst/>
              </a:prstGeom>
              <a:noFill/>
            </p:spPr>
            <p:txBody>
              <a:bodyPr wrap="none" rtlCol="0">
                <a:spAutoFit/>
              </a:bodyPr>
              <a:lstStyle/>
              <a:p>
                <a:r>
                  <a:rPr lang="en-US" altLang="ja-JP" dirty="0"/>
                  <a:t>DM</a:t>
                </a:r>
                <a:endParaRPr lang="zh-CN" altLang="en-US" dirty="0"/>
              </a:p>
            </p:txBody>
          </p:sp>
        </p:grpSp>
      </p:grpSp>
      <p:sp>
        <p:nvSpPr>
          <p:cNvPr id="4" name="灯片编号占位符 3"/>
          <p:cNvSpPr>
            <a:spLocks noGrp="1"/>
          </p:cNvSpPr>
          <p:nvPr>
            <p:ph type="sldNum" sz="quarter" idx="12"/>
          </p:nvPr>
        </p:nvSpPr>
        <p:spPr/>
        <p:txBody>
          <a:bodyPr/>
          <a:p>
            <a:fld id="{9F6313CF-3869-4244-B0CE-95FF89C6777E}" type="slidenum">
              <a:rPr lang="zh-CN" altLang="en-US" smtClean="0"/>
            </a:fld>
            <a:endParaRPr lang="zh-CN" altLang="en-US"/>
          </a:p>
        </p:txBody>
      </p:sp>
      <p:sp>
        <p:nvSpPr>
          <p:cNvPr id="10" name="页脚占位符 9"/>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7892"/>
    </mc:Choice>
    <mc:Fallback>
      <p:transition spd="slow" advTm="278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協調フィルタリング</a:t>
            </a:r>
            <a:endParaRPr lang="en-US" altLang="ja-JP"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ユーザーの行為情報を取得して好みを分析</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類似度高いユーザー情報を用いてレコメンド</a:t>
            </a:r>
            <a:endParaRPr lang="en-US" altLang="ja-JP" sz="2800" dirty="0"/>
          </a:p>
          <a:p>
            <a:pPr lvl="2">
              <a:buFont typeface="Wingdings" panose="05000000000000000000" pitchFamily="2" charset="2"/>
              <a:buChar char="l"/>
            </a:pPr>
            <a:r>
              <a:rPr lang="ja-JP" altLang="en-US" sz="2200" dirty="0"/>
              <a:t>閲覧データ</a:t>
            </a:r>
            <a:endParaRPr lang="en-US" altLang="ja-JP" sz="2200" dirty="0"/>
          </a:p>
          <a:p>
            <a:pPr lvl="2">
              <a:buFont typeface="Wingdings" panose="05000000000000000000" pitchFamily="2" charset="2"/>
              <a:buChar char="l"/>
            </a:pPr>
            <a:r>
              <a:rPr lang="ja-JP" altLang="en-US" sz="2200" dirty="0"/>
              <a:t>購入履歴</a:t>
            </a:r>
            <a:endParaRPr lang="en-US" altLang="ja-JP" sz="2200" dirty="0"/>
          </a:p>
          <a:p>
            <a:pPr lvl="2">
              <a:buFont typeface="Wingdings" panose="05000000000000000000" pitchFamily="2" charset="2"/>
              <a:buChar char="l"/>
            </a:pPr>
            <a:r>
              <a:rPr lang="ja-JP" altLang="en-US" sz="2200" dirty="0"/>
              <a:t>商品に評価点数</a:t>
            </a:r>
            <a:endParaRPr lang="en-US" altLang="ja-JP" sz="2200" dirty="0"/>
          </a:p>
          <a:p>
            <a:pPr>
              <a:buFont typeface="Wingdings" panose="05000000000000000000" pitchFamily="2" charset="2"/>
              <a:buChar char="l"/>
            </a:pPr>
            <a:endParaRPr lang="zh-CN" altLang="en-US" sz="2800" dirty="0"/>
          </a:p>
        </p:txBody>
      </p:sp>
      <p:sp>
        <p:nvSpPr>
          <p:cNvPr id="4" name="灯片编号占位符 3"/>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5" name="页脚占位符 4"/>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796"/>
    </mc:Choice>
    <mc:Fallback>
      <p:transition spd="slow" advTm="3079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SVD</a:t>
            </a:r>
            <a:r>
              <a:rPr lang="ja-JP" altLang="en-US" dirty="0"/>
              <a:t>特異値分解</a:t>
            </a:r>
            <a:endParaRPr lang="en-US" altLang="ja-JP" dirty="0"/>
          </a:p>
        </p:txBody>
      </p:sp>
      <p:pic>
        <p:nvPicPr>
          <p:cNvPr id="2051" name="图片 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3560" y="1737361"/>
            <a:ext cx="5592364" cy="26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922" y="3075815"/>
            <a:ext cx="5873718" cy="204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下弧形 3"/>
          <p:cNvSpPr/>
          <p:nvPr/>
        </p:nvSpPr>
        <p:spPr>
          <a:xfrm rot="10800000">
            <a:off x="7012831" y="2331986"/>
            <a:ext cx="3382543" cy="743827"/>
          </a:xfrm>
          <a:prstGeom prst="curved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弧形 2"/>
          <p:cNvSpPr/>
          <p:nvPr/>
        </p:nvSpPr>
        <p:spPr>
          <a:xfrm>
            <a:off x="7012832" y="5120641"/>
            <a:ext cx="3382544" cy="743828"/>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7200269" y="5864469"/>
            <a:ext cx="3957955" cy="368300"/>
          </a:xfrm>
          <a:prstGeom prst="rect">
            <a:avLst/>
          </a:prstGeom>
          <a:noFill/>
        </p:spPr>
        <p:txBody>
          <a:bodyPr wrap="none" rtlCol="0">
            <a:spAutoFit/>
          </a:bodyPr>
          <a:lstStyle/>
          <a:p>
            <a:r>
              <a:rPr lang="ja-JP" altLang="en-US" dirty="0"/>
              <a:t>数値計算で近いマトリックス</a:t>
            </a:r>
            <a:r>
              <a:rPr lang="en-US" altLang="ja-JP" dirty="0"/>
              <a:t>U </a:t>
            </a:r>
            <a:r>
              <a:rPr lang="en-US" altLang="zh-CN" dirty="0"/>
              <a:t>x V</a:t>
            </a:r>
            <a:r>
              <a:rPr lang="ja-JP" altLang="en-US" dirty="0"/>
              <a:t>を求め</a:t>
            </a:r>
            <a:endParaRPr lang="zh-CN" altLang="en-US" dirty="0"/>
          </a:p>
        </p:txBody>
      </p:sp>
      <p:sp>
        <p:nvSpPr>
          <p:cNvPr id="8" name="文本框 7"/>
          <p:cNvSpPr txBox="1"/>
          <p:nvPr/>
        </p:nvSpPr>
        <p:spPr>
          <a:xfrm>
            <a:off x="7012831" y="1962654"/>
            <a:ext cx="3643630" cy="368300"/>
          </a:xfrm>
          <a:prstGeom prst="rect">
            <a:avLst/>
          </a:prstGeom>
          <a:noFill/>
        </p:spPr>
        <p:txBody>
          <a:bodyPr wrap="none" rtlCol="0">
            <a:spAutoFit/>
          </a:bodyPr>
          <a:lstStyle/>
          <a:p>
            <a:r>
              <a:rPr lang="ja-JP" altLang="en-US" dirty="0"/>
              <a:t>元マトリックス</a:t>
            </a:r>
            <a:r>
              <a:rPr lang="en-US" altLang="ja-JP" dirty="0"/>
              <a:t>M</a:t>
            </a:r>
            <a:r>
              <a:rPr lang="ja-JP" altLang="en-US" dirty="0"/>
              <a:t>の空白データを推測</a:t>
            </a:r>
            <a:endParaRPr lang="zh-CN" altLang="en-US" dirty="0"/>
          </a:p>
        </p:txBody>
      </p:sp>
      <p:sp>
        <p:nvSpPr>
          <p:cNvPr id="6" name="灯片编号占位符 5"/>
          <p:cNvSpPr>
            <a:spLocks noGrp="1"/>
          </p:cNvSpPr>
          <p:nvPr>
            <p:ph type="sldNum" sz="quarter" idx="12"/>
          </p:nvPr>
        </p:nvSpPr>
        <p:spPr/>
        <p:txBody>
          <a:bodyPr/>
          <a:p>
            <a:fld id="{9F6313CF-3869-4244-B0CE-95FF89C6777E}" type="slidenum">
              <a:rPr lang="zh-CN" altLang="en-US" sz="3600" smtClean="0"/>
            </a:fld>
            <a:endParaRPr lang="zh-CN" altLang="en-US" sz="3600" smtClean="0"/>
          </a:p>
        </p:txBody>
      </p:sp>
      <p:sp>
        <p:nvSpPr>
          <p:cNvPr id="7" name="页脚占位符 6"/>
          <p:cNvSpPr>
            <a:spLocks noGrp="1"/>
          </p:cNvSpPr>
          <p:nvPr>
            <p:ph type="ftr" sz="quarter" idx="11"/>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7631"/>
    </mc:Choice>
    <mc:Fallback>
      <p:transition spd="slow" advTm="27631"/>
    </mc:Fallback>
  </mc:AlternateContent>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6722</Words>
  <Application>WPS 演示</Application>
  <PresentationFormat>宽屏</PresentationFormat>
  <Paragraphs>972</Paragraphs>
  <Slides>77</Slides>
  <Notes>26</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77</vt:i4>
      </vt:variant>
    </vt:vector>
  </HeadingPairs>
  <TitlesOfParts>
    <vt:vector size="89" baseType="lpstr">
      <vt:lpstr>Arial</vt:lpstr>
      <vt:lpstr>SimSun</vt:lpstr>
      <vt:lpstr>Wingdings</vt:lpstr>
      <vt:lpstr>Calibri</vt:lpstr>
      <vt:lpstr>Calibri</vt:lpstr>
      <vt:lpstr>ＭＳ Ｐゴシック</vt:lpstr>
      <vt:lpstr>Calibri Light</vt:lpstr>
      <vt:lpstr>Microsoft YaHei</vt:lpstr>
      <vt:lpstr>Arial Unicode MS</vt:lpstr>
      <vt:lpstr>DengXian</vt:lpstr>
      <vt:lpstr>游ゴシック</vt:lpstr>
      <vt:lpstr>回顾</vt:lpstr>
      <vt:lpstr>クロスモダリティを用いた カラーベースレコメンダーシステムの開発 ―レコメンダ―エンジンの設計と実装―</vt:lpstr>
      <vt:lpstr>発表の流れ</vt:lpstr>
      <vt:lpstr>プロジェクト概要</vt:lpstr>
      <vt:lpstr>プロジェクトの背景</vt:lpstr>
      <vt:lpstr>開発体制</vt:lpstr>
      <vt:lpstr>関連研究と設計方針</vt:lpstr>
      <vt:lpstr>既存レコメンド手法調査</vt:lpstr>
      <vt:lpstr>協調フィルタリング</vt:lpstr>
      <vt:lpstr>SVD特異値分解</vt:lpstr>
      <vt:lpstr>Restricted Boltzman Machines</vt:lpstr>
      <vt:lpstr>クロスモダリティと共感覚</vt:lpstr>
      <vt:lpstr>調性格と色聴共感覚</vt:lpstr>
      <vt:lpstr>設計方針</vt:lpstr>
      <vt:lpstr>レコメンダ―システム設計</vt:lpstr>
      <vt:lpstr>ユーザーベースフィルタリング</vt:lpstr>
      <vt:lpstr>コンテンツベースフィルタリング</vt:lpstr>
      <vt:lpstr>カラーベースフィルタリング（1/4）</vt:lpstr>
      <vt:lpstr>カラーベースフィルタリング（2/4）</vt:lpstr>
      <vt:lpstr>カラーベースフィルタリング（3/4）</vt:lpstr>
      <vt:lpstr>カラーベースフィルタリング（4/4）</vt:lpstr>
      <vt:lpstr>レコメンダ―システム実装</vt:lpstr>
      <vt:lpstr>システム全体とレコメンドプロセス</vt:lpstr>
      <vt:lpstr>システム構築</vt:lpstr>
      <vt:lpstr>レコメンダ―システム</vt:lpstr>
      <vt:lpstr>実証実験用IROYA通販サイト</vt:lpstr>
      <vt:lpstr>通販サイトとレコメンダ―システムの通信</vt:lpstr>
      <vt:lpstr>エンジン実装</vt:lpstr>
      <vt:lpstr>コンテンツベースフィルタリング実装（1/3）</vt:lpstr>
      <vt:lpstr>コンテンツベースフィルタリング実装（2/3）</vt:lpstr>
      <vt:lpstr>コンテンツベースフィルタリング実装（3/3）</vt:lpstr>
      <vt:lpstr>カラーベースフィルタリング実装（1/9）</vt:lpstr>
      <vt:lpstr>カラーベースフィルタリング実装（2/9）</vt:lpstr>
      <vt:lpstr>カラーベースフィルタリング実装（3/9）</vt:lpstr>
      <vt:lpstr>カラーベースフィルタリング実装（4/9）</vt:lpstr>
      <vt:lpstr>カラーベースフィルタリング実装（5/9）</vt:lpstr>
      <vt:lpstr>カラーベースフィルタリング実装（6/9）</vt:lpstr>
      <vt:lpstr>カラーベースフィルタリング実装（7/9）</vt:lpstr>
      <vt:lpstr>カラーベースフィルタリング実装（8/9）</vt:lpstr>
      <vt:lpstr>カラーベースフィルタリング実装（9/9）</vt:lpstr>
      <vt:lpstr>評価手法と実験結果分析</vt:lpstr>
      <vt:lpstr>評価プロセス</vt:lpstr>
      <vt:lpstr>評価指標：</vt:lpstr>
      <vt:lpstr>ユーザーテスト</vt:lpstr>
      <vt:lpstr>ユーザーテスト</vt:lpstr>
      <vt:lpstr>ユーザーテスト</vt:lpstr>
      <vt:lpstr>ユーザーテスト</vt:lpstr>
      <vt:lpstr>改善</vt:lpstr>
      <vt:lpstr>改善</vt:lpstr>
      <vt:lpstr>ユーザーテスト</vt:lpstr>
      <vt:lpstr>まとめと今後の課題</vt:lpstr>
      <vt:lpstr>まとめ</vt:lpstr>
      <vt:lpstr>今後の課題</vt:lpstr>
      <vt:lpstr>ご清聴ありがとうございました</vt:lpstr>
      <vt:lpstr>PowerPoint 演示文稿</vt:lpstr>
      <vt:lpstr>ユーザーベースフィルタリング実装</vt:lpstr>
      <vt:lpstr>構築した各EC2</vt:lpstr>
      <vt:lpstr>プラットフォーム選択</vt:lpstr>
      <vt:lpstr>評価方法</vt:lpstr>
      <vt:lpstr>評価方法</vt:lpstr>
      <vt:lpstr>評価指標</vt:lpstr>
      <vt:lpstr>CTR（Click Through Rate）</vt:lpstr>
      <vt:lpstr>Pay per click</vt:lpstr>
      <vt:lpstr>購入決定までの時間</vt:lpstr>
      <vt:lpstr>ユーザーテスト</vt:lpstr>
      <vt:lpstr>ユーザーテスト</vt:lpstr>
      <vt:lpstr>ユーザーテスト</vt:lpstr>
      <vt:lpstr>改善後のユーザーテスト</vt:lpstr>
      <vt:lpstr>改善後のユーザーテスト</vt:lpstr>
      <vt:lpstr>改善後のユーザーテスト</vt:lpstr>
      <vt:lpstr>システム全体像</vt:lpstr>
      <vt:lpstr>調性格計算のプロセス（1/4）</vt:lpstr>
      <vt:lpstr>調性格計算のプロセス（1/4）</vt:lpstr>
      <vt:lpstr>調性格計算のプロセス（1/4）</vt:lpstr>
      <vt:lpstr>調性格計算のプロセス（1/4）</vt:lpstr>
      <vt:lpstr>調性格計算のプロセス（2/4）</vt:lpstr>
      <vt:lpstr>調性格計算のプロセス（3/4）</vt:lpstr>
      <vt:lpstr>調性格計算のプロセス（4/4）</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クロスモダリティを用いた カラーベースのレコメンダーシステムの開発 ―レコメンダ―エンジンの設計と実装―</dc:title>
  <dc:creator>yan du</dc:creator>
  <cp:lastModifiedBy>ydu</cp:lastModifiedBy>
  <cp:revision>909</cp:revision>
  <dcterms:created xsi:type="dcterms:W3CDTF">2018-01-18T09:00:00Z</dcterms:created>
  <dcterms:modified xsi:type="dcterms:W3CDTF">2018-01-29T02:14:52Z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